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35"/>
  </p:notesMasterIdLst>
  <p:handoutMasterIdLst>
    <p:handoutMasterId r:id="rId36"/>
  </p:handoutMasterIdLst>
  <p:sldIdLst>
    <p:sldId id="946" r:id="rId2"/>
    <p:sldId id="943" r:id="rId3"/>
    <p:sldId id="951" r:id="rId4"/>
    <p:sldId id="952" r:id="rId5"/>
    <p:sldId id="958" r:id="rId6"/>
    <p:sldId id="957" r:id="rId7"/>
    <p:sldId id="953" r:id="rId8"/>
    <p:sldId id="959" r:id="rId9"/>
    <p:sldId id="960" r:id="rId10"/>
    <p:sldId id="967" r:id="rId11"/>
    <p:sldId id="970" r:id="rId12"/>
    <p:sldId id="968" r:id="rId13"/>
    <p:sldId id="969" r:id="rId14"/>
    <p:sldId id="965" r:id="rId15"/>
    <p:sldId id="966" r:id="rId16"/>
    <p:sldId id="961" r:id="rId17"/>
    <p:sldId id="962" r:id="rId18"/>
    <p:sldId id="963" r:id="rId19"/>
    <p:sldId id="964" r:id="rId20"/>
    <p:sldId id="954" r:id="rId21"/>
    <p:sldId id="956" r:id="rId22"/>
    <p:sldId id="955" r:id="rId23"/>
    <p:sldId id="938" r:id="rId24"/>
    <p:sldId id="939" r:id="rId25"/>
    <p:sldId id="940" r:id="rId26"/>
    <p:sldId id="941" r:id="rId27"/>
    <p:sldId id="942" r:id="rId28"/>
    <p:sldId id="948" r:id="rId29"/>
    <p:sldId id="925" r:id="rId30"/>
    <p:sldId id="949" r:id="rId31"/>
    <p:sldId id="950" r:id="rId32"/>
    <p:sldId id="935" r:id="rId33"/>
    <p:sldId id="947" r:id="rId34"/>
  </p:sldIdLst>
  <p:sldSz cx="9144000" cy="6858000" type="screen4x3"/>
  <p:notesSz cx="6797675" cy="9928225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2FF"/>
    <a:srgbClr val="FFFF63"/>
    <a:srgbClr val="FD5C03"/>
    <a:srgbClr val="DBC525"/>
    <a:srgbClr val="FFFFFF"/>
    <a:srgbClr val="FF6600"/>
    <a:srgbClr val="007300"/>
    <a:srgbClr val="70BB99"/>
    <a:srgbClr val="00BB00"/>
    <a:srgbClr val="B40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 autoAdjust="0"/>
    <p:restoredTop sz="83759" autoAdjust="0"/>
  </p:normalViewPr>
  <p:slideViewPr>
    <p:cSldViewPr>
      <p:cViewPr>
        <p:scale>
          <a:sx n="72" d="100"/>
          <a:sy n="72" d="100"/>
        </p:scale>
        <p:origin x="2184" y="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7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804" y="-9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125" cy="49569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199" tIns="46099" rIns="92199" bIns="4609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/>
              <a:t>Vincent Ranwez (UM2)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947" y="0"/>
            <a:ext cx="2945125" cy="49569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199" tIns="46099" rIns="92199" bIns="4609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r>
              <a:rPr lang="fr-FR"/>
              <a:t>phylogénie, EMA 2005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335"/>
            <a:ext cx="2945125" cy="49729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199" tIns="46099" rIns="92199" bIns="4609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947" y="9429335"/>
            <a:ext cx="2945125" cy="49729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199" tIns="46099" rIns="92199" bIns="4609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9D25268-6B79-2F43-BA88-E1AE9C9D34C1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2095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125" cy="49569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199" tIns="46099" rIns="92199" bIns="4609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/>
              <a:t>Vincent Ranwez (UM2)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947" y="0"/>
            <a:ext cx="2945125" cy="49569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199" tIns="46099" rIns="92199" bIns="4609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r>
              <a:rPr lang="fr-FR"/>
              <a:t>phylogénie, EMA 2005</a:t>
            </a:r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468"/>
            <a:ext cx="5438140" cy="446762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199" tIns="46099" rIns="92199" bIns="460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335"/>
            <a:ext cx="2945125" cy="49729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199" tIns="46099" rIns="92199" bIns="4609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947" y="9429335"/>
            <a:ext cx="2945125" cy="49729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199" tIns="46099" rIns="92199" bIns="4609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2CE093D4-AEE0-5547-ACE0-7111D53A9CCD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9049604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287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403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456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3843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806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506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722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2769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75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543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81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entend souvent dire que  « </a:t>
            </a:r>
            <a:r>
              <a:rPr lang="fr-FR" baseline="0" dirty="0" smtClean="0"/>
              <a:t>R est trop compliqué je n’y arrivera jamais ! »</a:t>
            </a:r>
          </a:p>
          <a:p>
            <a:endParaRPr lang="fr-FR" baseline="0" dirty="0" smtClean="0"/>
          </a:p>
          <a:p>
            <a:r>
              <a:rPr lang="fr-FR" baseline="0" dirty="0" smtClean="0"/>
              <a:t>Pas d’accord avec cette idée. Pour le prouver, si je prend un jeu de données donnant la quantité de vin consommé par habitant de 5 pays différents,</a:t>
            </a:r>
          </a:p>
          <a:p>
            <a:r>
              <a:rPr lang="fr-FR" baseline="0" dirty="0" smtClean="0"/>
              <a:t>Et que j’applique  une ligne de code, soit 43 caractère, j’arrive  a sortir une </a:t>
            </a:r>
            <a:r>
              <a:rPr lang="fr-FR" baseline="0" dirty="0" err="1" smtClean="0"/>
              <a:t>vizu</a:t>
            </a:r>
            <a:r>
              <a:rPr lang="fr-FR" baseline="0" dirty="0" smtClean="0"/>
              <a:t> plus que correcte!</a:t>
            </a:r>
          </a:p>
          <a:p>
            <a:endParaRPr lang="fr-FR" baseline="0" dirty="0" smtClean="0"/>
          </a:p>
          <a:p>
            <a:r>
              <a:rPr lang="fr-FR" baseline="0" dirty="0" smtClean="0"/>
              <a:t>Par contre il faut bien admettre que ce graph est largement améliorable, et que la ca peut devenir plus compliqué.</a:t>
            </a:r>
          </a:p>
          <a:p>
            <a:r>
              <a:rPr lang="fr-FR" baseline="0" dirty="0" smtClean="0"/>
              <a:t>Mais indispensable!</a:t>
            </a:r>
          </a:p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41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146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827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297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2 grands </a:t>
            </a:r>
            <a:r>
              <a:rPr lang="fr-FR" dirty="0" err="1" smtClean="0"/>
              <a:t>objetif</a:t>
            </a:r>
            <a:r>
              <a:rPr lang="fr-FR" dirty="0" smtClean="0"/>
              <a:t> en visualisation de données:</a:t>
            </a:r>
            <a:r>
              <a:rPr lang="fr-FR" baseline="0" dirty="0" smtClean="0"/>
              <a:t> </a:t>
            </a:r>
            <a:r>
              <a:rPr lang="fr-FR" dirty="0" smtClean="0"/>
              <a:t>c’est de réalisé des graphiques clair et </a:t>
            </a:r>
            <a:r>
              <a:rPr lang="fr-FR" dirty="0" err="1" smtClean="0"/>
              <a:t>estétique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Clair pour que le message soit compréhensible</a:t>
            </a:r>
            <a:r>
              <a:rPr lang="fr-FR" baseline="0" dirty="0" smtClean="0"/>
              <a:t> , </a:t>
            </a:r>
            <a:r>
              <a:rPr lang="fr-FR" baseline="0" dirty="0" err="1" smtClean="0"/>
              <a:t>estétique</a:t>
            </a:r>
            <a:r>
              <a:rPr lang="fr-FR" baseline="0" dirty="0" smtClean="0"/>
              <a:t> pour que les gens soient attirés.</a:t>
            </a:r>
          </a:p>
          <a:p>
            <a:r>
              <a:rPr lang="fr-FR" baseline="0" dirty="0" smtClean="0"/>
              <a:t>Du coup ici j’ai fais pas mal de </a:t>
            </a:r>
            <a:r>
              <a:rPr lang="fr-FR" baseline="0" dirty="0" err="1" smtClean="0"/>
              <a:t>modif</a:t>
            </a:r>
            <a:r>
              <a:rPr lang="fr-FR" baseline="0" dirty="0" smtClean="0"/>
              <a:t>.</a:t>
            </a:r>
          </a:p>
          <a:p>
            <a:endParaRPr lang="fr-FR" baseline="0" dirty="0" smtClean="0"/>
          </a:p>
          <a:p>
            <a:r>
              <a:rPr lang="fr-FR" baseline="0" dirty="0" smtClean="0"/>
              <a:t>Ici on a modifié la couleur, la taille des </a:t>
            </a:r>
            <a:r>
              <a:rPr lang="fr-FR" baseline="0" dirty="0" err="1" smtClean="0"/>
              <a:t>oxes</a:t>
            </a:r>
            <a:r>
              <a:rPr lang="fr-FR" baseline="0" dirty="0" smtClean="0"/>
              <a:t>, on a indiqué le </a:t>
            </a:r>
            <a:r>
              <a:rPr lang="fr-FR" baseline="0" dirty="0" err="1" smtClean="0"/>
              <a:t>nbr</a:t>
            </a:r>
            <a:r>
              <a:rPr lang="fr-FR" baseline="0" dirty="0" smtClean="0"/>
              <a:t> de données, mis un axe des y </a:t>
            </a:r>
            <a:r>
              <a:rPr lang="fr-FR" baseline="0" dirty="0" err="1" smtClean="0"/>
              <a:t>ets</a:t>
            </a:r>
            <a:r>
              <a:rPr lang="fr-FR" baseline="0" dirty="0" smtClean="0"/>
              <a:t>…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 nombre de </a:t>
            </a:r>
            <a:r>
              <a:rPr lang="fr-FR" baseline="0" dirty="0" err="1" smtClean="0"/>
              <a:t>parametres</a:t>
            </a:r>
            <a:r>
              <a:rPr lang="fr-FR" baseline="0" dirty="0" smtClean="0"/>
              <a:t> explique que ce soit un peu compliqué a retenir, d ou l’idée d avoir une galerie.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194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Mais la </a:t>
            </a:r>
            <a:r>
              <a:rPr lang="fr-FR" dirty="0" err="1" smtClean="0"/>
              <a:t>dataviz</a:t>
            </a:r>
            <a:r>
              <a:rPr lang="fr-FR" dirty="0" smtClean="0"/>
              <a:t> c’est plus </a:t>
            </a:r>
            <a:r>
              <a:rPr lang="fr-FR" dirty="0" err="1" smtClean="0"/>
              <a:t>qu</a:t>
            </a:r>
            <a:r>
              <a:rPr lang="fr-FR" dirty="0" smtClean="0"/>
              <a:t> une question d </a:t>
            </a:r>
            <a:r>
              <a:rPr lang="fr-FR" dirty="0" err="1" smtClean="0"/>
              <a:t>estétique</a:t>
            </a:r>
            <a:r>
              <a:rPr lang="fr-FR" dirty="0" smtClean="0"/>
              <a:t>.</a:t>
            </a:r>
          </a:p>
          <a:p>
            <a:r>
              <a:rPr lang="fr-FR" dirty="0" smtClean="0"/>
              <a:t>C’est aussi</a:t>
            </a:r>
            <a:r>
              <a:rPr lang="fr-FR" baseline="0" dirty="0" smtClean="0"/>
              <a:t> une science a part </a:t>
            </a:r>
            <a:r>
              <a:rPr lang="fr-FR" baseline="0" dirty="0" err="1" smtClean="0"/>
              <a:t>entiere</a:t>
            </a:r>
            <a:r>
              <a:rPr lang="fr-FR" baseline="0" dirty="0" smtClean="0"/>
              <a:t>. </a:t>
            </a:r>
          </a:p>
          <a:p>
            <a:r>
              <a:rPr lang="fr-FR" baseline="0" dirty="0" smtClean="0"/>
              <a:t>Du coup possible de tricher, masquer la vérité, ou passer a </a:t>
            </a:r>
            <a:r>
              <a:rPr lang="fr-FR" baseline="0" dirty="0" err="1" smtClean="0"/>
              <a:t>cot</a:t>
            </a:r>
            <a:r>
              <a:rPr lang="fr-FR" baseline="0" dirty="0" smtClean="0"/>
              <a:t> d’un concept!</a:t>
            </a:r>
          </a:p>
          <a:p>
            <a:endParaRPr lang="fr-FR" baseline="0" dirty="0" smtClean="0"/>
          </a:p>
          <a:p>
            <a:r>
              <a:rPr lang="fr-FR" baseline="0" dirty="0" smtClean="0"/>
              <a:t>C’est pour ca qu’il faut tester différents type de graph et avoir une vrai réflexion.</a:t>
            </a:r>
          </a:p>
          <a:p>
            <a:r>
              <a:rPr lang="fr-FR" baseline="0" dirty="0" smtClean="0"/>
              <a:t>Par exemple, une </a:t>
            </a:r>
            <a:r>
              <a:rPr lang="fr-FR" baseline="0" dirty="0" err="1" smtClean="0"/>
              <a:t>boxplot</a:t>
            </a:r>
            <a:r>
              <a:rPr lang="fr-FR" baseline="0" dirty="0" smtClean="0"/>
              <a:t> basique aurait pu nous faire passer a coté d’une </a:t>
            </a:r>
            <a:r>
              <a:rPr lang="fr-FR" baseline="0" dirty="0" err="1" smtClean="0"/>
              <a:t>ditribution</a:t>
            </a:r>
            <a:r>
              <a:rPr lang="fr-FR" baseline="0" dirty="0" smtClean="0"/>
              <a:t> bimodale!</a:t>
            </a:r>
          </a:p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047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Et des représentations pas connus et sous utilisées il y en a!!!!!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7217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Qu’est ce qu’un graphique</a:t>
            </a:r>
            <a:r>
              <a:rPr lang="fr-FR" baseline="0" dirty="0" smtClean="0"/>
              <a:t> interactif?</a:t>
            </a:r>
          </a:p>
          <a:p>
            <a:r>
              <a:rPr lang="fr-FR" baseline="0" dirty="0" smtClean="0"/>
              <a:t>Pourquoi faire?</a:t>
            </a:r>
          </a:p>
          <a:p>
            <a:r>
              <a:rPr lang="fr-FR" baseline="0" dirty="0" smtClean="0"/>
              <a:t>A la base c’est fait en d3.JS.</a:t>
            </a:r>
          </a:p>
          <a:p>
            <a:r>
              <a:rPr lang="fr-FR" baseline="0" dirty="0" smtClean="0"/>
              <a:t>Mais pour les codeurs R des librairies sont </a:t>
            </a:r>
            <a:r>
              <a:rPr lang="fr-FR" baseline="0" dirty="0" err="1" smtClean="0"/>
              <a:t>dispo</a:t>
            </a:r>
            <a:r>
              <a:rPr lang="fr-FR" baseline="0" dirty="0" smtClean="0"/>
              <a:t>: c’est les </a:t>
            </a:r>
            <a:r>
              <a:rPr lang="fr-FR" baseline="0" dirty="0" err="1" smtClean="0"/>
              <a:t>HTMLs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widgets</a:t>
            </a:r>
            <a:r>
              <a:rPr lang="fr-FR" baseline="0" dirty="0" smtClean="0"/>
              <a:t>.</a:t>
            </a:r>
          </a:p>
          <a:p>
            <a:endParaRPr lang="fr-FR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1824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EN</a:t>
            </a:r>
            <a:r>
              <a:rPr lang="fr-FR" baseline="0" dirty="0" smtClean="0"/>
              <a:t> BAS LE HTML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6231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site</a:t>
            </a:r>
            <a:r>
              <a:rPr lang="fr-FR" baseline="0" dirty="0" smtClean="0"/>
              <a:t> ressemble a ca. 9 mois d’existence. De plus en plus de vue, intéresse les gens donc.</a:t>
            </a:r>
          </a:p>
          <a:p>
            <a:r>
              <a:rPr lang="fr-FR" baseline="0" dirty="0" smtClean="0"/>
              <a:t>C’est un répertoire avec 170 graphes a l’heure actuelle.</a:t>
            </a:r>
          </a:p>
          <a:p>
            <a:r>
              <a:rPr lang="fr-FR" baseline="0" dirty="0" smtClean="0"/>
              <a:t>Plusieurs moyen d’accéder au graphe: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Page all graphs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Barre de recherche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Grand thème</a:t>
            </a:r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0" indent="0">
              <a:buFontTx/>
              <a:buNone/>
            </a:pPr>
            <a:r>
              <a:rPr lang="fr-FR" baseline="0" dirty="0" smtClean="0"/>
              <a:t>Possibilité de proposer un graphique !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5910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Exemple d’un graph pour voir la gueule</a:t>
            </a:r>
            <a:r>
              <a:rPr lang="fr-FR" baseline="0" dirty="0" smtClean="0"/>
              <a:t> que ca a .</a:t>
            </a:r>
          </a:p>
          <a:p>
            <a:r>
              <a:rPr lang="fr-FR" baseline="0" dirty="0" smtClean="0"/>
              <a:t>Expliquer que c’est reproductible</a:t>
            </a:r>
          </a:p>
          <a:p>
            <a:r>
              <a:rPr lang="fr-FR" baseline="0" dirty="0" smtClean="0"/>
              <a:t>Il y  a des liens utiles.</a:t>
            </a:r>
          </a:p>
          <a:p>
            <a:r>
              <a:rPr lang="fr-FR" baseline="0" dirty="0" smtClean="0"/>
              <a:t>Expliqué le mieux possible.</a:t>
            </a:r>
          </a:p>
          <a:p>
            <a:r>
              <a:rPr lang="fr-FR" baseline="0" dirty="0" smtClean="0"/>
              <a:t>A chaque fois, un sujet est ciblé pour que ce soit pédagogique.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197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574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12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446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22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858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348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Vincent Ranwez (UM2)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 smtClean="0"/>
              <a:t>phylogénie, EMA 2005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093D4-AEE0-5547-ACE0-7111D53A9CCD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017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27B4-12A2-3741-8BA5-13D445CE930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10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411E-F69A-AC40-AD62-E0FBE1C10D7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885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E8EE-6CF3-7B4A-9A89-20307D3F57E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293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D347E1-358A-A24F-87FA-31789895D718}" type="slidenum">
              <a:rPr lang="fr-FR"/>
              <a:pPr/>
              <a:t>‹#›</a:t>
            </a:fld>
            <a:endParaRPr lang="fr-FR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/>
          <a:lstStyle>
            <a:lvl1pPr>
              <a:defRPr sz="20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2466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056C6A-86BC-4749-8F85-AFC18F230E33}" type="slidenum">
              <a:rPr lang="fr-FR"/>
              <a:pPr/>
              <a:t>‹#›</a:t>
            </a:fld>
            <a:endParaRPr lang="fr-FR"/>
          </a:p>
        </p:txBody>
      </p:sp>
      <p:sp>
        <p:nvSpPr>
          <p:cNvPr id="8" name="Espace réservé du titr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3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7394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738729-66D6-2946-931D-18D4563DE490}" type="slidenum">
              <a:rPr lang="fr-FR"/>
              <a:pPr/>
              <a:t>‹#›</a:t>
            </a:fld>
            <a:endParaRPr lang="fr-FR"/>
          </a:p>
        </p:txBody>
      </p:sp>
      <p:sp>
        <p:nvSpPr>
          <p:cNvPr id="10" name="Espace réservé du titr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3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490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47E1-358A-A24F-87FA-31789895D718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817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6CEAF-D846-2745-836D-BF40A692B87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8570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56C6A-86BC-4749-8F85-AFC18F230E3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022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38729-66D6-2946-931D-18D4563DE49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255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71B9-83ED-B94D-BDCD-72E3C8713E1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6549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95C2C-953C-E141-9C19-354CC0FB3A58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946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FE00-4B04-F046-8613-681F453A47E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561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DD9E7-A823-FC43-AF3E-5573ED4D1367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50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B0F60-2C19-344B-81CB-98A41F6F05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0" y="1"/>
            <a:ext cx="9144000" cy="238125"/>
          </a:xfrm>
          <a:prstGeom prst="rect">
            <a:avLst/>
          </a:prstGeom>
          <a:solidFill>
            <a:srgbClr val="CCCC99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r" eaLnBrk="0" hangingPunct="0">
              <a:defRPr/>
            </a:pPr>
            <a:endParaRPr lang="fr-FR" sz="2600" i="1">
              <a:solidFill>
                <a:srgbClr val="5072E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46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49" r:id="rId12"/>
    <p:sldLayoutId id="2147483652" r:id="rId13"/>
    <p:sldLayoutId id="2147483653" r:id="rId14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547664" y="2348880"/>
            <a:ext cx="6269360" cy="1512168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6">
                <a:lumMod val="75000"/>
              </a:schemeClr>
            </a:solidFill>
          </a:ln>
        </p:spPr>
        <p:txBody>
          <a:bodyPr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/>
          </a:p>
          <a:p>
            <a:r>
              <a:rPr lang="en-US" sz="2400" dirty="0" smtClean="0"/>
              <a:t>             </a:t>
            </a:r>
            <a:r>
              <a:rPr lang="en-US" sz="2600" dirty="0" smtClean="0"/>
              <a:t>Visualizing Data - with R</a:t>
            </a:r>
            <a:br>
              <a:rPr lang="en-US" sz="2600" dirty="0" smtClean="0"/>
            </a:br>
            <a:r>
              <a:rPr lang="en-US" sz="2400" dirty="0" smtClean="0"/>
              <a:t>	    	</a:t>
            </a:r>
            <a:r>
              <a:rPr lang="en-US" sz="1800" dirty="0" err="1" smtClean="0">
                <a:solidFill>
                  <a:schemeClr val="bg1">
                    <a:lumMod val="65000"/>
                  </a:schemeClr>
                </a:solidFill>
              </a:rPr>
              <a:t>Dataviz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 day, </a:t>
            </a:r>
            <a:r>
              <a:rPr lang="en-US" sz="1800" dirty="0" err="1" smtClean="0">
                <a:solidFill>
                  <a:schemeClr val="bg1">
                    <a:lumMod val="65000"/>
                  </a:schemeClr>
                </a:solidFill>
              </a:rPr>
              <a:t>Sète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, April 2017</a:t>
            </a:r>
          </a:p>
          <a:p>
            <a:endParaRPr lang="en-US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1800" i="1" dirty="0" smtClean="0">
                <a:solidFill>
                  <a:schemeClr val="bg1">
                    <a:lumMod val="65000"/>
                  </a:schemeClr>
                </a:solidFill>
              </a:rPr>
              <a:t>Yan Holtz, </a:t>
            </a:r>
            <a:r>
              <a:rPr lang="en-US" sz="1800" i="1" dirty="0" err="1" smtClean="0">
                <a:solidFill>
                  <a:schemeClr val="bg1">
                    <a:lumMod val="65000"/>
                  </a:schemeClr>
                </a:solidFill>
              </a:rPr>
              <a:t>holtz@supagro.fr</a:t>
            </a:r>
            <a:endParaRPr lang="en-US" sz="18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2420888"/>
            <a:ext cx="1328123" cy="138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7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Let’s </a:t>
            </a:r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speek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 about</a:t>
            </a:r>
            <a:r>
              <a:rPr lang="mr-IN" sz="1600" b="1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403648" y="2060848"/>
            <a:ext cx="5544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Réflexion:</a:t>
            </a:r>
          </a:p>
          <a:p>
            <a:r>
              <a:rPr lang="fr-FR" dirty="0"/>
              <a:t>	</a:t>
            </a:r>
            <a:r>
              <a:rPr lang="fr-FR" dirty="0" smtClean="0"/>
              <a:t>Que peux on faire pour l’améliorer??? (3 minutes)</a:t>
            </a:r>
          </a:p>
          <a:p>
            <a:r>
              <a:rPr lang="fr-FR"/>
              <a:t>	</a:t>
            </a:r>
            <a:r>
              <a:rPr lang="fr-FR" smtClean="0"/>
              <a:t>Avec quelles fonctions?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937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Let’s </a:t>
            </a:r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speek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 about</a:t>
            </a:r>
            <a:r>
              <a:rPr lang="mr-IN" sz="1600" b="1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403648" y="206084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Faisons le évoluer ensemble:</a:t>
            </a:r>
          </a:p>
          <a:p>
            <a:endParaRPr lang="fr-FR" dirty="0"/>
          </a:p>
          <a:p>
            <a:r>
              <a:rPr lang="fr-FR" dirty="0" smtClean="0"/>
              <a:t>Ajout titre, </a:t>
            </a:r>
            <a:r>
              <a:rPr lang="fr-FR" dirty="0" err="1" smtClean="0"/>
              <a:t>xlab</a:t>
            </a:r>
            <a:r>
              <a:rPr lang="fr-FR" dirty="0" smtClean="0"/>
              <a:t> et </a:t>
            </a:r>
            <a:r>
              <a:rPr lang="fr-FR" dirty="0" err="1" smtClean="0"/>
              <a:t>ylab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951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Let’s </a:t>
            </a:r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speek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 about</a:t>
            </a:r>
            <a:r>
              <a:rPr lang="mr-IN" sz="1600" b="1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403648" y="206084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Faisons le évoluer ensemble:</a:t>
            </a:r>
          </a:p>
          <a:p>
            <a:endParaRPr lang="fr-FR" dirty="0"/>
          </a:p>
          <a:p>
            <a:r>
              <a:rPr lang="fr-FR" dirty="0" smtClean="0"/>
              <a:t>Changement couleur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800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Let’s </a:t>
            </a:r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speek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 about</a:t>
            </a:r>
            <a:r>
              <a:rPr lang="mr-IN" sz="1600" b="1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403648" y="2060848"/>
            <a:ext cx="2664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Parenthèse sur les couleurs: comment faire?</a:t>
            </a:r>
          </a:p>
          <a:p>
            <a:endParaRPr lang="fr-FR" dirty="0"/>
          </a:p>
          <a:p>
            <a:r>
              <a:rPr lang="fr-FR" dirty="0" smtClean="0">
                <a:sym typeface="Wingdings"/>
              </a:rPr>
              <a:t> Du coup on va pouvoir utiliser la transparence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903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Let’s </a:t>
            </a:r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speek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 about</a:t>
            </a:r>
            <a:r>
              <a:rPr lang="mr-IN" sz="1600" b="1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565593" y="2323203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plot(</a:t>
            </a:r>
            <a:r>
              <a:rPr lang="fr-FR" dirty="0" err="1"/>
              <a:t>gapminder$lifeExp</a:t>
            </a:r>
            <a:r>
              <a:rPr lang="fr-FR" dirty="0"/>
              <a:t> , </a:t>
            </a:r>
            <a:r>
              <a:rPr lang="fr-FR" dirty="0" err="1" smtClean="0"/>
              <a:t>gapminder$gdpPercap</a:t>
            </a:r>
            <a:r>
              <a:rPr lang="fr-FR" dirty="0" smtClean="0"/>
              <a:t>, </a:t>
            </a:r>
            <a:r>
              <a:rPr lang="fr-FR" dirty="0" err="1" smtClean="0"/>
              <a:t>blabla,fkdls,fkld,lksg,ls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547664" y="3645024"/>
            <a:ext cx="44807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Code compliqué, comment tout retenir???</a:t>
            </a:r>
          </a:p>
          <a:p>
            <a:endParaRPr lang="fr-FR" dirty="0"/>
          </a:p>
          <a:p>
            <a:r>
              <a:rPr lang="fr-FR" dirty="0" smtClean="0"/>
              <a:t>	</a:t>
            </a:r>
            <a:r>
              <a:rPr lang="fr-FR" dirty="0" smtClean="0">
                <a:sym typeface="Wingdings"/>
              </a:rPr>
              <a:t> R graph </a:t>
            </a:r>
            <a:r>
              <a:rPr lang="fr-FR" dirty="0" err="1" smtClean="0">
                <a:sym typeface="Wingdings"/>
              </a:rPr>
              <a:t>gallery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798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Let’s </a:t>
            </a:r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speek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 about</a:t>
            </a:r>
            <a:r>
              <a:rPr lang="mr-IN" sz="1600" b="1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907704" y="177281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Description R graph </a:t>
            </a:r>
            <a:r>
              <a:rPr lang="fr-FR" dirty="0" err="1" smtClean="0"/>
              <a:t>gallery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929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Let’s </a:t>
            </a:r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speek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 about</a:t>
            </a:r>
            <a:r>
              <a:rPr lang="mr-IN" sz="1600" b="1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907704" y="1196752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Parenthèse: GGPLOT2, </a:t>
            </a:r>
            <a:r>
              <a:rPr lang="fr-FR" dirty="0" err="1" smtClean="0"/>
              <a:t>grammar</a:t>
            </a:r>
            <a:r>
              <a:rPr lang="fr-FR" dirty="0" smtClean="0"/>
              <a:t> of </a:t>
            </a:r>
            <a:r>
              <a:rPr lang="fr-FR" dirty="0" err="1" smtClean="0"/>
              <a:t>graphic</a:t>
            </a:r>
            <a:r>
              <a:rPr lang="fr-FR" dirty="0" smtClean="0"/>
              <a:t>, Hadley </a:t>
            </a:r>
            <a:r>
              <a:rPr lang="fr-FR" dirty="0" err="1" smtClean="0"/>
              <a:t>Wickham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61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Let’s </a:t>
            </a:r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speek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 about</a:t>
            </a:r>
            <a:r>
              <a:rPr lang="mr-IN" sz="1600" b="1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763688" y="2276872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passe a une version interactive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692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Let’s </a:t>
            </a:r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speek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 about</a:t>
            </a:r>
            <a:r>
              <a:rPr lang="mr-IN" sz="1600" b="1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267744" y="1412776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Parenthèse: les html widgets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648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Let’s </a:t>
            </a:r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speek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 about</a:t>
            </a:r>
            <a:r>
              <a:rPr lang="mr-IN" sz="1600" b="1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331640" y="1196752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extensions de ggplot2: </a:t>
            </a:r>
            <a:r>
              <a:rPr lang="fr-FR" dirty="0" err="1" smtClean="0"/>
              <a:t>gg</a:t>
            </a:r>
            <a:r>
              <a:rPr lang="fr-FR" dirty="0" smtClean="0"/>
              <a:t> </a:t>
            </a:r>
            <a:r>
              <a:rPr lang="fr-FR" dirty="0" err="1" smtClean="0"/>
              <a:t>animate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643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Let’s speak about</a:t>
            </a:r>
            <a:r>
              <a:rPr lang="mr-IN" sz="1600" b="1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75656" y="1772816"/>
            <a:ext cx="4176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About </a:t>
            </a:r>
            <a:r>
              <a:rPr lang="fr-FR" dirty="0" err="1" smtClean="0"/>
              <a:t>dataviz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About R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About the </a:t>
            </a:r>
            <a:r>
              <a:rPr lang="fr-FR" dirty="0" err="1" smtClean="0"/>
              <a:t>Gallery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Case </a:t>
            </a:r>
            <a:r>
              <a:rPr lang="fr-FR" dirty="0" err="1" smtClean="0"/>
              <a:t>study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err="1" smtClean="0"/>
              <a:t>Going</a:t>
            </a:r>
            <a:r>
              <a:rPr lang="fr-FR" dirty="0" smtClean="0"/>
              <a:t> </a:t>
            </a:r>
            <a:r>
              <a:rPr lang="fr-FR" dirty="0" err="1" smtClean="0"/>
              <a:t>further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972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Let’s </a:t>
            </a:r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speek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 about</a:t>
            </a:r>
            <a:r>
              <a:rPr lang="mr-IN" sz="1600" b="1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0" y="310583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/>
              <a:t>Montrer aussi quelques échantillons de </a:t>
            </a:r>
            <a:r>
              <a:rPr lang="fr-FR" dirty="0" err="1" smtClean="0"/>
              <a:t>DataArt</a:t>
            </a:r>
            <a:r>
              <a:rPr lang="fr-FR" dirty="0" smtClean="0"/>
              <a:t>. Expliquer les 2 ou 3 grands types. Mettre des exemples et expliquer que R permet de générer ce genre de chose.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00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Let’s </a:t>
            </a:r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speek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 about</a:t>
            </a:r>
            <a:r>
              <a:rPr lang="mr-IN" sz="1600" b="1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0" y="31058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/>
              <a:t>Pour aller plus loin? D3.JS. </a:t>
            </a:r>
            <a:r>
              <a:rPr lang="fr-FR" dirty="0" err="1" smtClean="0"/>
              <a:t>Dataviz</a:t>
            </a:r>
            <a:r>
              <a:rPr lang="fr-FR" dirty="0" smtClean="0"/>
              <a:t> </a:t>
            </a:r>
            <a:r>
              <a:rPr lang="fr-FR" dirty="0" err="1" smtClean="0"/>
              <a:t>catalog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884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Let’s </a:t>
            </a:r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speek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 about</a:t>
            </a:r>
            <a:r>
              <a:rPr lang="mr-IN" sz="1600" b="1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0" y="310583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/>
              <a:t>Conclusion / Key message: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Use </a:t>
            </a:r>
            <a:r>
              <a:rPr lang="fr-FR" dirty="0" err="1" smtClean="0"/>
              <a:t>programming</a:t>
            </a:r>
            <a:r>
              <a:rPr lang="fr-FR" dirty="0" smtClean="0"/>
              <a:t> for </a:t>
            </a:r>
            <a:r>
              <a:rPr lang="fr-FR" dirty="0" err="1" smtClean="0"/>
              <a:t>reproducibility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R=</a:t>
            </a:r>
            <a:r>
              <a:rPr lang="fr-FR" dirty="0" err="1" smtClean="0"/>
              <a:t>amazing</a:t>
            </a:r>
            <a:r>
              <a:rPr lang="fr-FR" dirty="0" smtClean="0"/>
              <a:t> </a:t>
            </a:r>
            <a:r>
              <a:rPr lang="fr-FR" dirty="0" err="1" smtClean="0"/>
              <a:t>dataviz</a:t>
            </a:r>
            <a:r>
              <a:rPr lang="fr-FR" dirty="0" smtClean="0"/>
              <a:t> </a:t>
            </a:r>
            <a:r>
              <a:rPr lang="fr-FR" dirty="0" err="1" smtClean="0"/>
              <a:t>capacibilities</a:t>
            </a:r>
            <a:r>
              <a:rPr lang="fr-FR" dirty="0" smtClean="0"/>
              <a:t> 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365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chemeClr val="bg2">
                    <a:lumMod val="25000"/>
                  </a:schemeClr>
                </a:solidFill>
              </a:rPr>
              <a:t>… the custom version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!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9512" y="548680"/>
            <a:ext cx="8964488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library("</a:t>
            </a:r>
            <a:r>
              <a:rPr lang="en-US" sz="1400" dirty="0" err="1"/>
              <a:t>RColorBrewer</a:t>
            </a:r>
            <a:r>
              <a:rPr lang="en-US" sz="1400" dirty="0"/>
              <a:t>")</a:t>
            </a:r>
          </a:p>
          <a:p>
            <a:r>
              <a:rPr lang="en-US" sz="1400" dirty="0"/>
              <a:t>par(</a:t>
            </a:r>
            <a:r>
              <a:rPr lang="en-US" sz="1400" b="1" dirty="0" err="1">
                <a:solidFill>
                  <a:srgbClr val="FF0000"/>
                </a:solidFill>
              </a:rPr>
              <a:t>mgp</a:t>
            </a:r>
            <a:r>
              <a:rPr lang="en-US" sz="1400" dirty="0"/>
              <a:t>=c(3,1.5,0) , </a:t>
            </a:r>
            <a:r>
              <a:rPr lang="en-US" sz="1400" b="1" dirty="0">
                <a:solidFill>
                  <a:srgbClr val="FF0000"/>
                </a:solidFill>
              </a:rPr>
              <a:t>mar</a:t>
            </a:r>
            <a:r>
              <a:rPr lang="en-US" sz="1400" dirty="0"/>
              <a:t>=c(4,5,2,2) )</a:t>
            </a:r>
          </a:p>
          <a:p>
            <a:r>
              <a:rPr lang="en-US" sz="1400" dirty="0"/>
              <a:t>proportion=table(</a:t>
            </a:r>
            <a:r>
              <a:rPr lang="en-US" sz="1400" dirty="0" err="1"/>
              <a:t>data$country</a:t>
            </a:r>
            <a:r>
              <a:rPr lang="en-US" sz="1400" dirty="0"/>
              <a:t>)/</a:t>
            </a:r>
            <a:r>
              <a:rPr lang="en-US" sz="1400" dirty="0" err="1"/>
              <a:t>nrow</a:t>
            </a:r>
            <a:r>
              <a:rPr lang="en-US" sz="1400" dirty="0"/>
              <a:t>(data)</a:t>
            </a:r>
          </a:p>
          <a:p>
            <a:r>
              <a:rPr lang="en-US" sz="1400" dirty="0" err="1"/>
              <a:t>new_order</a:t>
            </a:r>
            <a:r>
              <a:rPr lang="en-US" sz="1400" dirty="0"/>
              <a:t> &lt;- with(data, </a:t>
            </a:r>
            <a:r>
              <a:rPr lang="en-US" sz="1400" b="1" dirty="0">
                <a:solidFill>
                  <a:srgbClr val="FF0000"/>
                </a:solidFill>
              </a:rPr>
              <a:t>reorder</a:t>
            </a:r>
            <a:r>
              <a:rPr lang="en-US" sz="1400" dirty="0"/>
              <a:t>(country , drink, median))</a:t>
            </a:r>
          </a:p>
          <a:p>
            <a:r>
              <a:rPr lang="en-US" sz="1400" dirty="0"/>
              <a:t>boxplot(</a:t>
            </a:r>
            <a:r>
              <a:rPr lang="en-US" sz="1400" dirty="0" err="1"/>
              <a:t>data$drink</a:t>
            </a:r>
            <a:r>
              <a:rPr lang="en-US" sz="1400" dirty="0"/>
              <a:t> ~ </a:t>
            </a:r>
            <a:r>
              <a:rPr lang="en-US" sz="1400" dirty="0" err="1"/>
              <a:t>new_order</a:t>
            </a:r>
            <a:r>
              <a:rPr lang="en-US" sz="1400" dirty="0"/>
              <a:t>  , </a:t>
            </a:r>
            <a:r>
              <a:rPr lang="en-US" sz="1400" b="1" dirty="0" err="1">
                <a:solidFill>
                  <a:srgbClr val="FF0000"/>
                </a:solidFill>
              </a:rPr>
              <a:t>ylab</a:t>
            </a:r>
            <a:r>
              <a:rPr lang="en-US" sz="1400" dirty="0"/>
              <a:t>="L. of wine / inhabitant / year" , col=</a:t>
            </a:r>
            <a:r>
              <a:rPr lang="en-US" sz="1400" b="1" dirty="0" err="1">
                <a:solidFill>
                  <a:srgbClr val="FF0000"/>
                </a:solidFill>
              </a:rPr>
              <a:t>brewer.pal</a:t>
            </a:r>
            <a:r>
              <a:rPr lang="en-US" sz="1400" dirty="0"/>
              <a:t>(5, "Set2") ,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las</a:t>
            </a:r>
            <a:r>
              <a:rPr lang="en-US" sz="1400" dirty="0"/>
              <a:t>=1 , </a:t>
            </a:r>
            <a:r>
              <a:rPr lang="en-US" sz="1400" b="1" dirty="0">
                <a:solidFill>
                  <a:srgbClr val="FF0000"/>
                </a:solidFill>
              </a:rPr>
              <a:t>width</a:t>
            </a:r>
            <a:r>
              <a:rPr lang="en-US" sz="1400" dirty="0"/>
              <a:t>=proportion, </a:t>
            </a:r>
            <a:r>
              <a:rPr lang="en-US" sz="1400" dirty="0" err="1"/>
              <a:t>xaxt</a:t>
            </a:r>
            <a:r>
              <a:rPr lang="en-US" sz="1400" dirty="0"/>
              <a:t>="n" )</a:t>
            </a:r>
          </a:p>
          <a:p>
            <a:r>
              <a:rPr lang="en-US" sz="1400" dirty="0"/>
              <a:t>axis(1, at=c(1:5) , </a:t>
            </a:r>
            <a:r>
              <a:rPr lang="en-US" sz="1400" b="1" dirty="0">
                <a:solidFill>
                  <a:srgbClr val="FF0000"/>
                </a:solidFill>
              </a:rPr>
              <a:t>labels</a:t>
            </a:r>
            <a:r>
              <a:rPr lang="en-US" sz="1400" dirty="0"/>
              <a:t>=paste(levels(</a:t>
            </a:r>
            <a:r>
              <a:rPr lang="en-US" sz="1400" dirty="0" err="1"/>
              <a:t>data$country</a:t>
            </a:r>
            <a:r>
              <a:rPr lang="en-US" sz="1400" dirty="0"/>
              <a:t>),table(</a:t>
            </a:r>
            <a:r>
              <a:rPr lang="en-US" sz="1400" dirty="0" err="1"/>
              <a:t>data$country</a:t>
            </a:r>
            <a:r>
              <a:rPr lang="en-US" sz="1400" dirty="0"/>
              <a:t>),</a:t>
            </a:r>
            <a:r>
              <a:rPr lang="en-US" sz="1400" dirty="0" err="1"/>
              <a:t>sep</a:t>
            </a:r>
            <a:r>
              <a:rPr lang="en-US" sz="1400" dirty="0"/>
              <a:t>="\</a:t>
            </a:r>
            <a:r>
              <a:rPr lang="en-US" sz="1400" dirty="0" err="1"/>
              <a:t>nn</a:t>
            </a:r>
            <a:r>
              <a:rPr lang="en-US" sz="1400" dirty="0"/>
              <a:t>=")  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6732240" y="3501008"/>
            <a:ext cx="2016224" cy="2031325"/>
          </a:xfrm>
          <a:prstGeom prst="rect">
            <a:avLst/>
          </a:prstGeom>
          <a:noFill/>
          <a:ln w="349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FF6600"/>
                </a:solidFill>
              </a:rPr>
              <a:t>graph</a:t>
            </a:r>
            <a:r>
              <a:rPr lang="fr-FR" dirty="0" smtClean="0"/>
              <a:t>=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>
                <a:solidFill>
                  <a:srgbClr val="FF6600"/>
                </a:solidFill>
              </a:rPr>
              <a:t>understanding</a:t>
            </a:r>
            <a:endParaRPr lang="fr-FR" dirty="0" smtClean="0">
              <a:solidFill>
                <a:srgbClr val="FF66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Hard to </a:t>
            </a:r>
            <a:r>
              <a:rPr lang="fr-FR" dirty="0" err="1" smtClean="0">
                <a:solidFill>
                  <a:srgbClr val="FF6600"/>
                </a:solidFill>
              </a:rPr>
              <a:t>remember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every</a:t>
            </a:r>
            <a:r>
              <a:rPr lang="fr-FR" dirty="0" smtClean="0">
                <a:solidFill>
                  <a:srgbClr val="000000"/>
                </a:solidFill>
              </a:rPr>
              <a:t> option!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mage 5" descr="fig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2564904"/>
            <a:ext cx="6768752" cy="412618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043608" y="285293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#22 </a:t>
            </a:r>
            <a:r>
              <a:rPr lang="fr-FR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Ordered</a:t>
            </a:r>
            <a:r>
              <a:rPr lang="fr-FR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boxplot</a:t>
            </a:r>
            <a:endParaRPr lang="fr-FR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4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Dataviz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 is a science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75656" y="5733256"/>
            <a:ext cx="6048672" cy="646331"/>
          </a:xfrm>
          <a:prstGeom prst="rect">
            <a:avLst/>
          </a:prstGeom>
          <a:noFill/>
          <a:ln w="349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DataViz is </a:t>
            </a:r>
            <a:r>
              <a:rPr lang="en-US" dirty="0" smtClean="0">
                <a:solidFill>
                  <a:srgbClr val="FF6600"/>
                </a:solidFill>
              </a:rPr>
              <a:t>not only aesthetic</a:t>
            </a:r>
            <a:r>
              <a:rPr lang="en-US" dirty="0" smtClean="0"/>
              <a:t>!</a:t>
            </a:r>
            <a:endParaRPr lang="en-US" dirty="0" smtClean="0">
              <a:solidFill>
                <a:srgbClr val="FF66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Do you know every </a:t>
            </a:r>
            <a:r>
              <a:rPr lang="en-US" dirty="0" smtClean="0">
                <a:solidFill>
                  <a:srgbClr val="FF6600"/>
                </a:solidFill>
              </a:rPr>
              <a:t>chart possibility?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6" name="Image 5" descr="fig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719235"/>
            <a:ext cx="5040560" cy="450996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99592" y="33265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solidFill>
                  <a:srgbClr val="C6D9F1"/>
                </a:solidFill>
              </a:rPr>
              <a:t>#96 </a:t>
            </a:r>
            <a:r>
              <a:rPr lang="fr-FR" i="1" dirty="0" err="1" smtClean="0">
                <a:solidFill>
                  <a:srgbClr val="C6D9F1"/>
                </a:solidFill>
              </a:rPr>
              <a:t>Boxplot</a:t>
            </a:r>
            <a:r>
              <a:rPr lang="fr-FR" i="1" dirty="0" smtClean="0">
                <a:solidFill>
                  <a:srgbClr val="C6D9F1"/>
                </a:solidFill>
              </a:rPr>
              <a:t> </a:t>
            </a:r>
            <a:r>
              <a:rPr lang="fr-FR" i="1" dirty="0" err="1" smtClean="0">
                <a:solidFill>
                  <a:srgbClr val="C6D9F1"/>
                </a:solidFill>
              </a:rPr>
              <a:t>with</a:t>
            </a:r>
            <a:r>
              <a:rPr lang="fr-FR" i="1" dirty="0" smtClean="0">
                <a:solidFill>
                  <a:srgbClr val="C6D9F1"/>
                </a:solidFill>
              </a:rPr>
              <a:t> </a:t>
            </a:r>
            <a:r>
              <a:rPr lang="fr-FR" i="1" dirty="0" err="1" smtClean="0">
                <a:solidFill>
                  <a:srgbClr val="C6D9F1"/>
                </a:solidFill>
              </a:rPr>
              <a:t>jitter</a:t>
            </a:r>
            <a:endParaRPr lang="fr-FR" i="1" dirty="0">
              <a:solidFill>
                <a:srgbClr val="C6D9F1"/>
              </a:solidFill>
            </a:endParaRPr>
          </a:p>
        </p:txBody>
      </p:sp>
      <p:pic>
        <p:nvPicPr>
          <p:cNvPr id="2" name="Image 1" descr="fig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6" y="571481"/>
            <a:ext cx="4572000" cy="480173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058416" y="38557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solidFill>
                  <a:srgbClr val="C6D9F1"/>
                </a:solidFill>
              </a:rPr>
              <a:t>#95 </a:t>
            </a:r>
            <a:r>
              <a:rPr lang="fr-FR" i="1" dirty="0" err="1" smtClean="0">
                <a:solidFill>
                  <a:srgbClr val="C6D9F1"/>
                </a:solidFill>
              </a:rPr>
              <a:t>Violin</a:t>
            </a:r>
            <a:r>
              <a:rPr lang="fr-FR" i="1" dirty="0" smtClean="0">
                <a:solidFill>
                  <a:srgbClr val="C6D9F1"/>
                </a:solidFill>
              </a:rPr>
              <a:t> Plot</a:t>
            </a:r>
            <a:endParaRPr lang="fr-FR" i="1" dirty="0">
              <a:solidFill>
                <a:srgbClr val="C6D9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96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A world of possibilities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Image 1" descr="#93_parallel_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9" t="4718" r="4617" b="5337"/>
          <a:stretch/>
        </p:blipFill>
        <p:spPr>
          <a:xfrm>
            <a:off x="323528" y="836712"/>
            <a:ext cx="2379805" cy="2349294"/>
          </a:xfrm>
          <a:prstGeom prst="rect">
            <a:avLst/>
          </a:prstGeom>
        </p:spPr>
      </p:pic>
      <p:pic>
        <p:nvPicPr>
          <p:cNvPr id="4" name="Image 3" descr="#143_radar_chart_multi_indiv_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2" t="12032" r="8926" b="21379"/>
          <a:stretch/>
        </p:blipFill>
        <p:spPr>
          <a:xfrm>
            <a:off x="2843808" y="476672"/>
            <a:ext cx="3251201" cy="2844801"/>
          </a:xfrm>
          <a:prstGeom prst="rect">
            <a:avLst/>
          </a:prstGeom>
        </p:spPr>
      </p:pic>
      <p:pic>
        <p:nvPicPr>
          <p:cNvPr id="5" name="Image 4" descr="#30_zooming_on_a_part_of_dendrogr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548680"/>
            <a:ext cx="2543944" cy="2543944"/>
          </a:xfrm>
          <a:prstGeom prst="rect">
            <a:avLst/>
          </a:prstGeom>
        </p:spPr>
      </p:pic>
      <p:pic>
        <p:nvPicPr>
          <p:cNvPr id="6" name="Image 5" descr="#136_stacked_area_graph_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0" y="3981400"/>
            <a:ext cx="2975992" cy="2543944"/>
          </a:xfrm>
          <a:prstGeom prst="rect">
            <a:avLst/>
          </a:prstGeom>
        </p:spPr>
      </p:pic>
      <p:pic>
        <p:nvPicPr>
          <p:cNvPr id="7" name="Image 6" descr="#123_Circlize_Package_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933056"/>
            <a:ext cx="2664296" cy="2664296"/>
          </a:xfrm>
          <a:prstGeom prst="rect">
            <a:avLst/>
          </a:prstGeom>
        </p:spPr>
      </p:pic>
      <p:pic>
        <p:nvPicPr>
          <p:cNvPr id="8" name="Image 7" descr="#100_High_Density_scatter_plot_with_binning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1250" r="9445" b="5417"/>
          <a:stretch/>
        </p:blipFill>
        <p:spPr>
          <a:xfrm>
            <a:off x="6228184" y="4005064"/>
            <a:ext cx="2565205" cy="257378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23528" y="335699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#93 </a:t>
            </a:r>
            <a:r>
              <a:rPr lang="fr-FR" i="1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Parallel</a:t>
            </a:r>
            <a:r>
              <a:rPr lang="fr-FR" i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plot</a:t>
            </a:r>
            <a:endParaRPr lang="fr-FR" i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635896" y="334770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#143 Spider Graph</a:t>
            </a:r>
            <a:endParaRPr lang="fr-FR" i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588224" y="334770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#31 </a:t>
            </a:r>
            <a:r>
              <a:rPr lang="fr-FR" i="1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Clustering</a:t>
            </a:r>
            <a:r>
              <a:rPr lang="fr-FR" i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fr-FR" i="1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tree</a:t>
            </a:r>
            <a:endParaRPr lang="fr-FR" i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23528" y="646721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#136 </a:t>
            </a:r>
            <a:r>
              <a:rPr lang="fr-FR" i="1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Stacked</a:t>
            </a:r>
            <a:r>
              <a:rPr lang="fr-FR" i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area</a:t>
            </a:r>
            <a:endParaRPr lang="fr-FR" i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563888" y="648866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#123 </a:t>
            </a:r>
            <a:r>
              <a:rPr lang="fr-FR" i="1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Circular</a:t>
            </a:r>
            <a:r>
              <a:rPr lang="fr-FR" i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plot</a:t>
            </a:r>
            <a:endParaRPr lang="fr-FR" i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300192" y="647924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#100 </a:t>
            </a:r>
            <a:r>
              <a:rPr lang="fr-FR" i="1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scatter</a:t>
            </a:r>
            <a:r>
              <a:rPr lang="fr-FR" i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&amp; </a:t>
            </a:r>
            <a:r>
              <a:rPr lang="fr-FR" i="1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binning</a:t>
            </a:r>
            <a:endParaRPr lang="fr-FR" i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1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Next step: Interactive plots with the </a:t>
            </a:r>
            <a:r>
              <a:rPr lang="en-CA" sz="1600" b="1" dirty="0" smtClean="0">
                <a:solidFill>
                  <a:schemeClr val="accent6">
                    <a:lumMod val="75000"/>
                  </a:schemeClr>
                </a:solidFill>
              </a:rPr>
              <a:t>HTML widgets</a:t>
            </a:r>
            <a:endParaRPr lang="en-CA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79512" y="548680"/>
            <a:ext cx="835292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6600"/>
                </a:solidFill>
              </a:rPr>
              <a:t>HTML </a:t>
            </a:r>
            <a:r>
              <a:rPr lang="fr-FR" sz="1600" b="1" dirty="0" err="1" smtClean="0">
                <a:solidFill>
                  <a:srgbClr val="FF6600"/>
                </a:solidFill>
              </a:rPr>
              <a:t>widgets</a:t>
            </a:r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fr-FR" sz="1600" dirty="0" err="1" smtClean="0">
                <a:solidFill>
                  <a:schemeClr val="bg1">
                    <a:lumMod val="65000"/>
                  </a:schemeClr>
                </a:solidFill>
              </a:rPr>
              <a:t>Dygraph</a:t>
            </a:r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 - </a:t>
            </a:r>
            <a:r>
              <a:rPr lang="fr-FR" sz="1600" dirty="0" err="1" smtClean="0">
                <a:solidFill>
                  <a:schemeClr val="bg1">
                    <a:lumMod val="65000"/>
                  </a:schemeClr>
                </a:solidFill>
              </a:rPr>
              <a:t>Leaflet</a:t>
            </a:r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 - </a:t>
            </a:r>
            <a:r>
              <a:rPr lang="fr-FR" sz="1600" dirty="0" err="1" smtClean="0">
                <a:solidFill>
                  <a:schemeClr val="bg1">
                    <a:lumMod val="65000"/>
                  </a:schemeClr>
                </a:solidFill>
              </a:rPr>
              <a:t>Plotly</a:t>
            </a:r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 - </a:t>
            </a:r>
            <a:r>
              <a:rPr lang="fr-FR" sz="1600" dirty="0" err="1" smtClean="0">
                <a:solidFill>
                  <a:schemeClr val="bg1">
                    <a:lumMod val="65000"/>
                  </a:schemeClr>
                </a:solidFill>
              </a:rPr>
              <a:t>rbokeh</a:t>
            </a:r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 - </a:t>
            </a:r>
            <a:r>
              <a:rPr lang="fr-FR" sz="1600" dirty="0" err="1" smtClean="0">
                <a:solidFill>
                  <a:schemeClr val="bg1">
                    <a:lumMod val="65000"/>
                  </a:schemeClr>
                </a:solidFill>
              </a:rPr>
              <a:t>visNetwork</a:t>
            </a:r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 - networkD3 - </a:t>
            </a:r>
            <a:r>
              <a:rPr lang="fr-FR" sz="1600" dirty="0" err="1" smtClean="0">
                <a:solidFill>
                  <a:schemeClr val="bg1">
                    <a:lumMod val="65000"/>
                  </a:schemeClr>
                </a:solidFill>
              </a:rPr>
              <a:t>DataTables</a:t>
            </a:r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 - </a:t>
            </a: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fr-FR" sz="1600" dirty="0" err="1" smtClean="0">
                <a:solidFill>
                  <a:schemeClr val="bg1">
                    <a:lumMod val="65000"/>
                  </a:schemeClr>
                </a:solidFill>
              </a:rPr>
              <a:t>hreejs</a:t>
            </a:r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 - </a:t>
            </a:r>
            <a:r>
              <a:rPr lang="fr-FR" sz="1600" dirty="0" err="1" smtClean="0">
                <a:solidFill>
                  <a:schemeClr val="bg1">
                    <a:lumMod val="65000"/>
                  </a:schemeClr>
                </a:solidFill>
              </a:rPr>
              <a:t>Rglwidget</a:t>
            </a:r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 - </a:t>
            </a:r>
            <a:r>
              <a:rPr lang="fr-FR" sz="1600" dirty="0" err="1" smtClean="0">
                <a:solidFill>
                  <a:schemeClr val="bg1">
                    <a:lumMod val="65000"/>
                  </a:schemeClr>
                </a:solidFill>
              </a:rPr>
              <a:t>DiagrammeR</a:t>
            </a:r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 - </a:t>
            </a:r>
            <a:r>
              <a:rPr lang="fr-FR" sz="1600" dirty="0" err="1" smtClean="0">
                <a:solidFill>
                  <a:schemeClr val="bg1">
                    <a:lumMod val="65000"/>
                  </a:schemeClr>
                </a:solidFill>
              </a:rPr>
              <a:t>HighCharter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- </a:t>
            </a:r>
            <a:r>
              <a:rPr lang="fr-FR" sz="1600" dirty="0" err="1" smtClean="0">
                <a:solidFill>
                  <a:schemeClr val="bg1">
                    <a:lumMod val="65000"/>
                  </a:schemeClr>
                </a:solidFill>
              </a:rPr>
              <a:t>MetricsGraphics</a:t>
            </a:r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pl-PL" sz="1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www.htmlwidgets.org</a:t>
            </a:r>
            <a:r>
              <a:rPr lang="pl-P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endParaRPr lang="fr-FR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63888" y="2476697"/>
            <a:ext cx="83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 smtClean="0">
                <a:solidFill>
                  <a:srgbClr val="FF6600"/>
                </a:solidFill>
              </a:rPr>
              <a:t>Hover</a:t>
            </a:r>
            <a:endParaRPr lang="fr-FR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4355976" y="2836737"/>
            <a:ext cx="288032" cy="28803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er 12"/>
          <p:cNvGrpSpPr/>
          <p:nvPr/>
        </p:nvGrpSpPr>
        <p:grpSpPr>
          <a:xfrm>
            <a:off x="1979712" y="2116657"/>
            <a:ext cx="6818820" cy="3040535"/>
            <a:chOff x="1475656" y="1916832"/>
            <a:chExt cx="6818820" cy="3040535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5656" y="1916832"/>
              <a:ext cx="6228184" cy="304053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660232" y="4365104"/>
              <a:ext cx="163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 smtClean="0">
                  <a:solidFill>
                    <a:srgbClr val="FF6600"/>
                  </a:solidFill>
                </a:rPr>
                <a:t>Move on axis</a:t>
              </a:r>
              <a:endParaRPr lang="fr-FR" dirty="0"/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1835696" y="5733256"/>
            <a:ext cx="5112568" cy="923330"/>
          </a:xfrm>
          <a:prstGeom prst="rect">
            <a:avLst/>
          </a:prstGeom>
          <a:noFill/>
          <a:ln w="349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Interactivity=better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access to information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 smtClean="0"/>
              <a:t>Bring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E46C0A"/>
                </a:solidFill>
              </a:rPr>
              <a:t>data </a:t>
            </a:r>
            <a:r>
              <a:rPr lang="fr-FR" dirty="0" smtClean="0"/>
              <a:t>to</a:t>
            </a:r>
            <a:r>
              <a:rPr lang="fr-FR" dirty="0" smtClean="0">
                <a:solidFill>
                  <a:srgbClr val="E46C0A"/>
                </a:solidFill>
              </a:rPr>
              <a:t> life</a:t>
            </a:r>
            <a:r>
              <a:rPr lang="fr-FR" dirty="0" smtClean="0"/>
              <a:t>!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 smtClean="0"/>
              <a:t>Interactivity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R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>
                <a:solidFill>
                  <a:srgbClr val="E46C0A"/>
                </a:solidFill>
              </a:rPr>
              <a:t>easy</a:t>
            </a:r>
            <a:endParaRPr lang="en-US" dirty="0">
              <a:solidFill>
                <a:srgbClr val="E46C0A"/>
              </a:solidFill>
            </a:endParaRPr>
          </a:p>
        </p:txBody>
      </p:sp>
      <p:grpSp>
        <p:nvGrpSpPr>
          <p:cNvPr id="9" name="Grouper 8"/>
          <p:cNvGrpSpPr/>
          <p:nvPr/>
        </p:nvGrpSpPr>
        <p:grpSpPr>
          <a:xfrm>
            <a:off x="467544" y="1756617"/>
            <a:ext cx="2676590" cy="1728192"/>
            <a:chOff x="251520" y="4797152"/>
            <a:chExt cx="2676590" cy="1728192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20" y="4797152"/>
              <a:ext cx="2676590" cy="17281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Rectangle 3"/>
            <p:cNvSpPr/>
            <p:nvPr/>
          </p:nvSpPr>
          <p:spPr>
            <a:xfrm>
              <a:off x="251520" y="4797152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 smtClean="0">
                  <a:solidFill>
                    <a:srgbClr val="FF6600"/>
                  </a:solidFill>
                </a:rPr>
                <a:t>Zoom</a:t>
              </a:r>
              <a:endParaRPr lang="fr-FR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707904" y="2348880"/>
            <a:ext cx="1313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 smtClean="0">
                <a:solidFill>
                  <a:srgbClr val="FF6600"/>
                </a:solidFill>
              </a:rPr>
              <a:t>Hover</a:t>
            </a:r>
            <a:r>
              <a:rPr lang="fr-FR" b="1" dirty="0" smtClean="0">
                <a:solidFill>
                  <a:srgbClr val="FF6600"/>
                </a:solidFill>
              </a:rPr>
              <a:t> </a:t>
            </a:r>
            <a:r>
              <a:rPr lang="fr-FR" b="1" dirty="0" err="1" smtClean="0">
                <a:solidFill>
                  <a:srgbClr val="FF6600"/>
                </a:solidFill>
              </a:rPr>
              <a:t>text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4427984" y="2852936"/>
            <a:ext cx="648072" cy="28803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2843808" y="3717032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77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Plotly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051720" y="5733256"/>
            <a:ext cx="5112568" cy="646331"/>
          </a:xfrm>
          <a:prstGeom prst="rect">
            <a:avLst/>
          </a:prstGeom>
          <a:noFill/>
          <a:ln w="349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>
                <a:solidFill>
                  <a:srgbClr val="E46C0A"/>
                </a:solidFill>
              </a:rPr>
              <a:t>Plotly</a:t>
            </a:r>
            <a:r>
              <a:rPr lang="en-US" dirty="0" smtClean="0">
                <a:solidFill>
                  <a:srgbClr val="000000"/>
                </a:solidFill>
              </a:rPr>
              <a:t> : syntax is </a:t>
            </a:r>
            <a:r>
              <a:rPr lang="en-US" dirty="0" smtClean="0">
                <a:solidFill>
                  <a:srgbClr val="E46C0A"/>
                </a:solidFill>
              </a:rPr>
              <a:t>close to ggplot2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 smtClean="0"/>
              <a:t>Possibility</a:t>
            </a:r>
            <a:r>
              <a:rPr lang="fr-FR" dirty="0" smtClean="0"/>
              <a:t> to </a:t>
            </a:r>
            <a:r>
              <a:rPr lang="fr-FR" dirty="0" err="1" smtClean="0">
                <a:solidFill>
                  <a:srgbClr val="E46C0A"/>
                </a:solidFill>
              </a:rPr>
              <a:t>share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graphics</a:t>
            </a:r>
            <a:endParaRPr lang="en-US" dirty="0">
              <a:solidFill>
                <a:srgbClr val="E46C0A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32656"/>
            <a:ext cx="4125861" cy="28803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592" y="404664"/>
            <a:ext cx="4253880" cy="27363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0" y="3527137"/>
            <a:ext cx="4392488" cy="20621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is-IS" sz="1600" b="1" dirty="0">
                <a:solidFill>
                  <a:srgbClr val="E46C0A"/>
                </a:solidFill>
              </a:rPr>
              <a:t>plot_ly</a:t>
            </a:r>
            <a:r>
              <a:rPr lang="is-IS" sz="1600" dirty="0" smtClean="0"/>
              <a:t>(</a:t>
            </a:r>
          </a:p>
          <a:p>
            <a:pPr lvl="1"/>
            <a:r>
              <a:rPr lang="is-IS" sz="1600" dirty="0" smtClean="0"/>
              <a:t>data</a:t>
            </a:r>
            <a:r>
              <a:rPr lang="is-IS" sz="1600" dirty="0"/>
              <a:t>, x=Margarine , y=Divorce , </a:t>
            </a:r>
            <a:r>
              <a:rPr lang="is-IS" sz="1600" dirty="0" smtClean="0"/>
              <a:t>        size</a:t>
            </a:r>
            <a:r>
              <a:rPr lang="is-IS" sz="1600" dirty="0"/>
              <a:t>=</a:t>
            </a:r>
            <a:r>
              <a:rPr lang="is-IS" sz="1600" dirty="0" smtClean="0"/>
              <a:t>Margarine, </a:t>
            </a:r>
          </a:p>
          <a:p>
            <a:pPr lvl="1"/>
            <a:r>
              <a:rPr lang="is-IS" sz="1600" dirty="0" smtClean="0"/>
              <a:t>color</a:t>
            </a:r>
            <a:r>
              <a:rPr lang="is-IS" sz="1600" dirty="0"/>
              <a:t>=Margarine, </a:t>
            </a:r>
            <a:endParaRPr lang="is-IS" sz="1600" dirty="0" smtClean="0"/>
          </a:p>
          <a:p>
            <a:pPr lvl="1"/>
            <a:r>
              <a:rPr lang="is-IS" sz="1600" dirty="0" smtClean="0"/>
              <a:t>mode</a:t>
            </a:r>
            <a:r>
              <a:rPr lang="is-IS" sz="1600" dirty="0"/>
              <a:t>="markers" , </a:t>
            </a:r>
            <a:endParaRPr lang="is-IS" sz="1600" dirty="0" smtClean="0"/>
          </a:p>
          <a:p>
            <a:pPr lvl="1"/>
            <a:r>
              <a:rPr lang="is-IS" sz="1600" dirty="0" smtClean="0"/>
              <a:t>text</a:t>
            </a:r>
            <a:r>
              <a:rPr lang="is-IS" sz="1600" dirty="0"/>
              <a:t>=paste("Year: ",year,sep="") , hoverinfo="</a:t>
            </a:r>
            <a:r>
              <a:rPr lang="is-IS" sz="1600" dirty="0" smtClean="0"/>
              <a:t>text”</a:t>
            </a:r>
          </a:p>
          <a:p>
            <a:r>
              <a:rPr lang="is-IS" sz="1600" dirty="0" smtClean="0"/>
              <a:t>)</a:t>
            </a:r>
            <a:endParaRPr lang="fr-FR" sz="1600" dirty="0"/>
          </a:p>
        </p:txBody>
      </p:sp>
      <p:sp>
        <p:nvSpPr>
          <p:cNvPr id="10" name="Rectangle 9"/>
          <p:cNvSpPr/>
          <p:nvPr/>
        </p:nvSpPr>
        <p:spPr>
          <a:xfrm>
            <a:off x="323528" y="3501008"/>
            <a:ext cx="388843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is-IS" sz="1600" b="1" dirty="0">
                <a:solidFill>
                  <a:schemeClr val="accent6">
                    <a:lumMod val="75000"/>
                  </a:schemeClr>
                </a:solidFill>
              </a:rPr>
              <a:t>qplot</a:t>
            </a:r>
            <a:r>
              <a:rPr lang="is-IS" sz="1600" dirty="0" smtClean="0"/>
              <a:t>(</a:t>
            </a:r>
          </a:p>
          <a:p>
            <a:pPr lvl="1"/>
            <a:r>
              <a:rPr lang="is-IS" sz="1600" dirty="0" smtClean="0"/>
              <a:t>data</a:t>
            </a:r>
            <a:r>
              <a:rPr lang="is-IS" sz="1600" dirty="0"/>
              <a:t>=data, x=Margarine, y=Divorce, </a:t>
            </a:r>
            <a:endParaRPr lang="is-IS" sz="1600" dirty="0" smtClean="0"/>
          </a:p>
          <a:p>
            <a:pPr lvl="1"/>
            <a:r>
              <a:rPr lang="is-IS" sz="1600" dirty="0" smtClean="0"/>
              <a:t>colour </a:t>
            </a:r>
            <a:r>
              <a:rPr lang="is-IS" sz="1600" dirty="0"/>
              <a:t>= Margarine, </a:t>
            </a:r>
            <a:endParaRPr lang="is-IS" sz="1600" dirty="0" smtClean="0"/>
          </a:p>
          <a:p>
            <a:pPr lvl="1"/>
            <a:r>
              <a:rPr lang="is-IS" sz="1600" dirty="0" smtClean="0"/>
              <a:t>size</a:t>
            </a:r>
            <a:r>
              <a:rPr lang="is-IS" sz="1600" dirty="0"/>
              <a:t>=</a:t>
            </a:r>
            <a:r>
              <a:rPr lang="is-IS" sz="1600" dirty="0" smtClean="0"/>
              <a:t>Margarine</a:t>
            </a:r>
          </a:p>
          <a:p>
            <a:r>
              <a:rPr lang="is-IS" sz="1600" dirty="0" smtClean="0"/>
              <a:t>)</a:t>
            </a:r>
            <a:endParaRPr lang="fr-FR" sz="1600" dirty="0"/>
          </a:p>
        </p:txBody>
      </p:sp>
      <p:sp>
        <p:nvSpPr>
          <p:cNvPr id="11" name="Rectangle 10"/>
          <p:cNvSpPr/>
          <p:nvPr/>
        </p:nvSpPr>
        <p:spPr>
          <a:xfrm>
            <a:off x="5256584" y="651944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http://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www.tylervigen.com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/spurious-correlations</a:t>
            </a:r>
            <a:endParaRPr lang="fr-FR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09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Shiny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7344816" cy="4821962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79512" y="404664"/>
            <a:ext cx="8856984" cy="830997"/>
          </a:xfrm>
          <a:prstGeom prst="rect">
            <a:avLst/>
          </a:prstGeom>
          <a:noFill/>
          <a:ln w="349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Shiny: Turn </a:t>
            </a:r>
            <a:r>
              <a:rPr lang="en-US" sz="1600" dirty="0">
                <a:solidFill>
                  <a:srgbClr val="000000"/>
                </a:solidFill>
              </a:rPr>
              <a:t>your </a:t>
            </a:r>
            <a:r>
              <a:rPr lang="en-US" sz="1600" dirty="0" smtClean="0">
                <a:solidFill>
                  <a:srgbClr val="FF6600"/>
                </a:solidFill>
              </a:rPr>
              <a:t>R</a:t>
            </a:r>
            <a:r>
              <a:rPr lang="en-US" sz="1600" dirty="0" smtClean="0">
                <a:solidFill>
                  <a:srgbClr val="000000"/>
                </a:solidFill>
              </a:rPr>
              <a:t> analyses </a:t>
            </a:r>
            <a:r>
              <a:rPr lang="en-US" sz="1600" dirty="0">
                <a:solidFill>
                  <a:srgbClr val="000000"/>
                </a:solidFill>
              </a:rPr>
              <a:t>into interactive </a:t>
            </a:r>
            <a:r>
              <a:rPr lang="en-US" sz="1600" dirty="0">
                <a:solidFill>
                  <a:srgbClr val="FF6600"/>
                </a:solidFill>
              </a:rPr>
              <a:t>web </a:t>
            </a:r>
            <a:r>
              <a:rPr lang="en-US" sz="1600" dirty="0" smtClean="0">
                <a:solidFill>
                  <a:srgbClr val="FF6600"/>
                </a:solidFill>
              </a:rPr>
              <a:t>applications</a:t>
            </a:r>
          </a:p>
          <a:p>
            <a:pPr marL="285750" indent="-285750">
              <a:buFont typeface="Arial"/>
              <a:buChar char="•"/>
            </a:pPr>
            <a:r>
              <a:rPr lang="cs-CZ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http://</a:t>
            </a:r>
            <a:r>
              <a:rPr lang="cs-CZ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shiny.rstudio.com</a:t>
            </a:r>
            <a:r>
              <a:rPr lang="cs-CZ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Combine the functionality of </a:t>
            </a:r>
            <a:r>
              <a:rPr lang="en-US" sz="1600" dirty="0">
                <a:solidFill>
                  <a:srgbClr val="FF6600"/>
                </a:solidFill>
              </a:rPr>
              <a:t>shiny</a:t>
            </a:r>
            <a:r>
              <a:rPr lang="en-US" sz="1600" dirty="0" smtClean="0">
                <a:solidFill>
                  <a:srgbClr val="000000"/>
                </a:solidFill>
              </a:rPr>
              <a:t>, the aesthetics of </a:t>
            </a:r>
            <a:r>
              <a:rPr lang="en-US" sz="1600" dirty="0" smtClean="0">
                <a:solidFill>
                  <a:srgbClr val="FF6600"/>
                </a:solidFill>
              </a:rPr>
              <a:t>ggplot2</a:t>
            </a:r>
            <a:r>
              <a:rPr lang="en-US" sz="1600" dirty="0" smtClean="0">
                <a:solidFill>
                  <a:srgbClr val="000000"/>
                </a:solidFill>
              </a:rPr>
              <a:t> &amp; the interactivity of </a:t>
            </a:r>
            <a:r>
              <a:rPr lang="en-US" sz="1600" dirty="0" err="1" smtClean="0">
                <a:solidFill>
                  <a:srgbClr val="FF6600"/>
                </a:solidFill>
              </a:rPr>
              <a:t>plotly</a:t>
            </a:r>
            <a:r>
              <a:rPr lang="en-US" sz="1600" dirty="0" smtClean="0">
                <a:solidFill>
                  <a:srgbClr val="000000"/>
                </a:solidFill>
              </a:rPr>
              <a:t>!</a:t>
            </a:r>
            <a:endParaRPr lang="en-US" sz="16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24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#141_Last_Square.png"/>
          <p:cNvPicPr>
            <a:picLocks noChangeAspect="1"/>
          </p:cNvPicPr>
          <p:nvPr/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37112"/>
            <a:ext cx="3024336" cy="226183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From </a:t>
            </a:r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Dataviz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 to </a:t>
            </a:r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DataArt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2" name="Image 11" descr="#55_double_heart.png"/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56" y="404664"/>
            <a:ext cx="3696072" cy="3696072"/>
          </a:xfrm>
          <a:prstGeom prst="rect">
            <a:avLst/>
          </a:prstGeom>
        </p:spPr>
      </p:pic>
      <p:pic>
        <p:nvPicPr>
          <p:cNvPr id="4" name="Image 3" descr="#127_R_Snail.png"/>
          <p:cNvPicPr>
            <a:picLocks noChangeAspect="1"/>
          </p:cNvPicPr>
          <p:nvPr/>
        </p:nvPicPr>
        <p:blipFill rotWithShape="1">
          <a:blip r:embed="rId4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7" t="9028" r="8611" b="10000"/>
          <a:stretch/>
        </p:blipFill>
        <p:spPr>
          <a:xfrm>
            <a:off x="6300193" y="362414"/>
            <a:ext cx="2520279" cy="3354618"/>
          </a:xfrm>
          <a:prstGeom prst="rect">
            <a:avLst/>
          </a:prstGeom>
        </p:spPr>
      </p:pic>
      <p:pic>
        <p:nvPicPr>
          <p:cNvPr id="13" name="Image 12" descr="#138_Green_world.png"/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308547"/>
            <a:ext cx="3988080" cy="2537869"/>
          </a:xfrm>
          <a:prstGeom prst="rect">
            <a:avLst/>
          </a:prstGeom>
        </p:spPr>
      </p:pic>
      <p:pic>
        <p:nvPicPr>
          <p:cNvPr id="2" name="Image 1" descr="#137_spring_shapes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t="6503" r="5751" b="7989"/>
          <a:stretch/>
        </p:blipFill>
        <p:spPr>
          <a:xfrm>
            <a:off x="1763688" y="1700808"/>
            <a:ext cx="5508704" cy="341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4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Let’s </a:t>
            </a:r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speek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 about</a:t>
            </a:r>
            <a:r>
              <a:rPr lang="mr-IN" sz="1600" b="1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75656" y="1772816"/>
            <a:ext cx="41764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Faire une diapo sur les différents objectifs de la data </a:t>
            </a:r>
            <a:r>
              <a:rPr lang="fr-FR" dirty="0" err="1" smtClean="0"/>
              <a:t>viz</a:t>
            </a:r>
            <a:r>
              <a:rPr lang="fr-FR" dirty="0" smtClean="0"/>
              <a:t>: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Quick and </a:t>
            </a:r>
            <a:r>
              <a:rPr lang="fr-FR" dirty="0" err="1" smtClean="0"/>
              <a:t>dirty</a:t>
            </a:r>
            <a:r>
              <a:rPr lang="fr-FR" dirty="0" smtClean="0"/>
              <a:t>: </a:t>
            </a:r>
            <a:r>
              <a:rPr lang="fr-FR" dirty="0" err="1" smtClean="0"/>
              <a:t>dataviz</a:t>
            </a:r>
            <a:r>
              <a:rPr lang="fr-FR" dirty="0" smtClean="0"/>
              <a:t> pour découvrir, comprendre les données, pas besoin d’être beau, juste rapide et clair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Dataviz</a:t>
            </a:r>
            <a:r>
              <a:rPr lang="fr-FR" dirty="0" smtClean="0"/>
              <a:t> pour les présentation: on fait attention aux détail</a:t>
            </a:r>
          </a:p>
          <a:p>
            <a:pPr marL="742950" lvl="1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904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12222"/>
            <a:ext cx="6554936" cy="61131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195736" y="6536377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www.r-graph-gallery.com</a:t>
            </a:r>
            <a:endParaRPr lang="fr-FR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876256" y="1772816"/>
            <a:ext cx="2160240" cy="2308324"/>
          </a:xfrm>
          <a:prstGeom prst="rect">
            <a:avLst/>
          </a:prstGeom>
          <a:noFill/>
          <a:ln w="349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smtClean="0">
                <a:solidFill>
                  <a:srgbClr val="FF6600"/>
                </a:solidFill>
              </a:rPr>
              <a:t>&gt;170 </a:t>
            </a:r>
            <a:r>
              <a:rPr lang="fr-FR" dirty="0" err="1" smtClean="0">
                <a:solidFill>
                  <a:srgbClr val="FF6600"/>
                </a:solidFill>
              </a:rPr>
              <a:t>charts</a:t>
            </a:r>
            <a:endParaRPr lang="fr-FR" dirty="0" smtClean="0">
              <a:solidFill>
                <a:srgbClr val="FF6600"/>
              </a:solidFill>
            </a:endParaRPr>
          </a:p>
          <a:p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err="1" smtClean="0"/>
              <a:t>Organized</a:t>
            </a:r>
            <a:r>
              <a:rPr lang="fr-FR" dirty="0" smtClean="0"/>
              <a:t> by </a:t>
            </a:r>
            <a:r>
              <a:rPr lang="fr-FR" dirty="0" err="1" smtClean="0">
                <a:solidFill>
                  <a:srgbClr val="FF6600"/>
                </a:solidFill>
              </a:rPr>
              <a:t>theme</a:t>
            </a:r>
            <a:endParaRPr lang="fr-FR" dirty="0" smtClean="0">
              <a:solidFill>
                <a:srgbClr val="FF6600"/>
              </a:solidFill>
            </a:endParaRPr>
          </a:p>
          <a:p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err="1">
                <a:solidFill>
                  <a:srgbClr val="FF6600"/>
                </a:solidFill>
              </a:rPr>
              <a:t>S</a:t>
            </a:r>
            <a:r>
              <a:rPr lang="fr-FR" dirty="0" err="1" smtClean="0">
                <a:solidFill>
                  <a:srgbClr val="FF6600"/>
                </a:solidFill>
              </a:rPr>
              <a:t>earch</a:t>
            </a:r>
            <a:r>
              <a:rPr lang="fr-FR" dirty="0" smtClean="0">
                <a:solidFill>
                  <a:srgbClr val="FF6600"/>
                </a:solidFill>
              </a:rPr>
              <a:t> bar </a:t>
            </a:r>
            <a:r>
              <a:rPr lang="fr-FR" dirty="0" smtClean="0"/>
              <a:t>for </a:t>
            </a:r>
            <a:r>
              <a:rPr lang="fr-FR" dirty="0" err="1" smtClean="0"/>
              <a:t>function</a:t>
            </a:r>
            <a:r>
              <a:rPr lang="fr-FR" dirty="0" smtClean="0"/>
              <a:t> or graph type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Welcome page of the gallery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83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95936" y="6309320"/>
            <a:ext cx="40135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www.r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-graph-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gallery.com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/79-levelplot-with-ggplot2/</a:t>
            </a:r>
            <a:endParaRPr lang="fr-FR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76672"/>
            <a:ext cx="6624736" cy="56886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82104" y="1801847"/>
            <a:ext cx="2160240" cy="3139321"/>
          </a:xfrm>
          <a:prstGeom prst="rect">
            <a:avLst/>
          </a:prstGeom>
          <a:noFill/>
          <a:ln w="349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6600"/>
                </a:solidFill>
              </a:rPr>
              <a:t>Reproducible code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6600"/>
                </a:solidFill>
              </a:rPr>
              <a:t>Link</a:t>
            </a:r>
            <a:r>
              <a:rPr lang="en-US" dirty="0" smtClean="0"/>
              <a:t> to relevant </a:t>
            </a:r>
            <a:r>
              <a:rPr lang="en-US" dirty="0" smtClean="0">
                <a:solidFill>
                  <a:srgbClr val="E46C0A"/>
                </a:solidFill>
              </a:rPr>
              <a:t>libraries,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E46C0A"/>
                </a:solidFill>
              </a:rPr>
              <a:t>functions</a:t>
            </a:r>
            <a:r>
              <a:rPr lang="en-US" dirty="0" smtClean="0"/>
              <a:t> and related graphics</a:t>
            </a:r>
            <a:endParaRPr lang="en-US" dirty="0" smtClean="0">
              <a:solidFill>
                <a:srgbClr val="FF6600"/>
              </a:solidFill>
            </a:endParaRP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Each graph targets a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specific topic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Example of a graphic page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76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Other resources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36" y="980728"/>
            <a:ext cx="3419872" cy="2189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364088" y="3224009"/>
            <a:ext cx="22621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http://</a:t>
            </a:r>
            <a:r>
              <a:rPr lang="de-DE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rgraphgallery.blogspot.fr</a:t>
            </a:r>
            <a:r>
              <a:rPr lang="de-DE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endParaRPr lang="fr-FR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548680"/>
            <a:ext cx="3229620" cy="28048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971600" y="3429000"/>
            <a:ext cx="24684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http://</a:t>
            </a:r>
            <a:r>
              <a:rPr lang="pl-PL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www.datavizcatalogue.com</a:t>
            </a:r>
            <a:r>
              <a:rPr lang="pl-PL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endParaRPr lang="fr-FR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715" y="4221088"/>
            <a:ext cx="4409501" cy="20305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779912" y="6309320"/>
            <a:ext cx="12367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https</a:t>
            </a:r>
            <a:r>
              <a:rPr lang="fr-FR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://d3js.org/</a:t>
            </a:r>
          </a:p>
        </p:txBody>
      </p:sp>
    </p:spTree>
    <p:extLst>
      <p:ext uri="{BB962C8B-B14F-4D97-AF65-F5344CB8AC3E}">
        <p14:creationId xmlns:p14="http://schemas.microsoft.com/office/powerpoint/2010/main" val="290253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7384"/>
            <a:ext cx="9144000" cy="576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475656" y="2780928"/>
            <a:ext cx="6269360" cy="3312368"/>
          </a:xfrm>
          <a:prstGeom prst="rect">
            <a:avLst/>
          </a:prstGeom>
          <a:solidFill>
            <a:schemeClr val="bg1"/>
          </a:solidFill>
          <a:ln w="44450">
            <a:solidFill>
              <a:schemeClr val="accent1">
                <a:lumMod val="75000"/>
              </a:schemeClr>
            </a:solidFill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2400" dirty="0" smtClean="0"/>
          </a:p>
          <a:p>
            <a:r>
              <a:rPr lang="fr-FR" sz="2400" dirty="0" err="1" smtClean="0">
                <a:solidFill>
                  <a:srgbClr val="FF6600"/>
                </a:solidFill>
              </a:rPr>
              <a:t>DataViz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a </a:t>
            </a:r>
            <a:r>
              <a:rPr lang="fr-FR" sz="2400" dirty="0" err="1" smtClean="0"/>
              <a:t>key</a:t>
            </a:r>
            <a:r>
              <a:rPr lang="fr-FR" sz="2400" dirty="0" smtClean="0"/>
              <a:t> </a:t>
            </a:r>
            <a:r>
              <a:rPr lang="fr-FR" sz="2400" dirty="0" err="1" smtClean="0"/>
              <a:t>step</a:t>
            </a:r>
            <a:r>
              <a:rPr lang="fr-FR" sz="2400" dirty="0" smtClean="0"/>
              <a:t> in data science</a:t>
            </a:r>
          </a:p>
          <a:p>
            <a:endParaRPr lang="fr-FR" sz="2400" dirty="0"/>
          </a:p>
          <a:p>
            <a:r>
              <a:rPr lang="fr-FR" sz="2400" dirty="0" err="1" smtClean="0"/>
              <a:t>Dataviz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 smtClean="0">
                <a:solidFill>
                  <a:srgbClr val="FF6600"/>
                </a:solidFill>
              </a:rPr>
              <a:t>not trivial</a:t>
            </a:r>
          </a:p>
          <a:p>
            <a:endParaRPr lang="fr-FR" sz="2400" dirty="0"/>
          </a:p>
          <a:p>
            <a:r>
              <a:rPr lang="fr-FR" sz="2400" dirty="0" smtClean="0">
                <a:solidFill>
                  <a:srgbClr val="FF6600"/>
                </a:solidFill>
              </a:rPr>
              <a:t>R = </a:t>
            </a:r>
            <a:r>
              <a:rPr lang="fr-FR" sz="2400" dirty="0" err="1" smtClean="0">
                <a:solidFill>
                  <a:srgbClr val="FF6600"/>
                </a:solidFill>
              </a:rPr>
              <a:t>amazing</a:t>
            </a:r>
            <a:r>
              <a:rPr lang="fr-FR" sz="2400" dirty="0" smtClean="0">
                <a:solidFill>
                  <a:srgbClr val="FF6600"/>
                </a:solidFill>
              </a:rPr>
              <a:t> </a:t>
            </a:r>
            <a:r>
              <a:rPr lang="fr-FR" sz="2400" dirty="0" err="1" smtClean="0"/>
              <a:t>graphing</a:t>
            </a:r>
            <a:r>
              <a:rPr lang="fr-FR" sz="2400" dirty="0" smtClean="0"/>
              <a:t> </a:t>
            </a:r>
            <a:r>
              <a:rPr lang="fr-FR" sz="2400" dirty="0" err="1" smtClean="0"/>
              <a:t>tool</a:t>
            </a:r>
            <a:endParaRPr lang="fr-FR" sz="2400" dirty="0" smtClean="0"/>
          </a:p>
          <a:p>
            <a:endParaRPr lang="fr-FR" sz="2400" dirty="0"/>
          </a:p>
          <a:p>
            <a:r>
              <a:rPr lang="fr-FR" sz="2400" dirty="0" err="1" smtClean="0"/>
              <a:t>Get</a:t>
            </a:r>
            <a:r>
              <a:rPr lang="fr-FR" sz="2400" dirty="0" smtClean="0"/>
              <a:t> </a:t>
            </a:r>
            <a:r>
              <a:rPr lang="fr-FR" sz="2400" dirty="0" err="1" smtClean="0">
                <a:solidFill>
                  <a:srgbClr val="FF6600"/>
                </a:solidFill>
              </a:rPr>
              <a:t>inspired</a:t>
            </a:r>
            <a:r>
              <a:rPr lang="fr-FR" sz="2400" dirty="0"/>
              <a:t> </a:t>
            </a:r>
            <a:r>
              <a:rPr lang="fr-FR" sz="2400" dirty="0" smtClean="0"/>
              <a:t>&amp; </a:t>
            </a:r>
            <a:r>
              <a:rPr lang="fr-FR" sz="2400" dirty="0" err="1" smtClean="0">
                <a:solidFill>
                  <a:srgbClr val="FF6600"/>
                </a:solidFill>
              </a:rPr>
              <a:t>contribute</a:t>
            </a:r>
            <a:r>
              <a:rPr lang="fr-FR" sz="2400" dirty="0" smtClean="0"/>
              <a:t>!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403648" y="476672"/>
            <a:ext cx="6269360" cy="1512168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6">
                <a:lumMod val="75000"/>
              </a:schemeClr>
            </a:solidFill>
          </a:ln>
        </p:spPr>
        <p:txBody>
          <a:bodyPr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2400" dirty="0" smtClean="0"/>
          </a:p>
          <a:p>
            <a:r>
              <a:rPr lang="fr-FR" sz="2400" dirty="0" smtClean="0"/>
              <a:t>             </a:t>
            </a:r>
            <a:r>
              <a:rPr lang="fr-FR" sz="2600" dirty="0"/>
              <a:t>T</a:t>
            </a:r>
            <a:r>
              <a:rPr lang="fr-FR" sz="2600" dirty="0" smtClean="0"/>
              <a:t>he R Graph </a:t>
            </a:r>
            <a:r>
              <a:rPr lang="fr-FR" sz="2600" dirty="0" err="1" smtClean="0"/>
              <a:t>Gallery</a:t>
            </a:r>
            <a:r>
              <a:rPr lang="fr-FR" sz="2600" dirty="0" smtClean="0"/>
              <a:t/>
            </a:r>
            <a:br>
              <a:rPr lang="fr-FR" sz="2600" dirty="0" smtClean="0"/>
            </a:br>
            <a:r>
              <a:rPr lang="fr-FR" sz="2400" dirty="0" smtClean="0"/>
              <a:t>	    	</a:t>
            </a:r>
            <a:r>
              <a:rPr lang="fr-FR" sz="1800" dirty="0" smtClean="0">
                <a:solidFill>
                  <a:schemeClr val="bg1">
                    <a:lumMod val="65000"/>
                  </a:schemeClr>
                </a:solidFill>
              </a:rPr>
              <a:t>Rencontres R, Toulouse, </a:t>
            </a:r>
            <a:r>
              <a:rPr lang="fr-FR" sz="1800" dirty="0" err="1" smtClean="0">
                <a:solidFill>
                  <a:schemeClr val="bg1">
                    <a:lumMod val="65000"/>
                  </a:schemeClr>
                </a:solidFill>
              </a:rPr>
              <a:t>June</a:t>
            </a:r>
            <a:r>
              <a:rPr lang="fr-FR" sz="1800" dirty="0" smtClean="0">
                <a:solidFill>
                  <a:schemeClr val="bg1">
                    <a:lumMod val="65000"/>
                  </a:schemeClr>
                </a:solidFill>
              </a:rPr>
              <a:t> 2016</a:t>
            </a:r>
          </a:p>
          <a:p>
            <a:endParaRPr lang="fr-FR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fr-FR" sz="1800" i="1" dirty="0" smtClean="0">
                <a:solidFill>
                  <a:schemeClr val="bg1">
                    <a:lumMod val="65000"/>
                  </a:schemeClr>
                </a:solidFill>
              </a:rPr>
              <a:t>Yan Holtz, </a:t>
            </a:r>
            <a:r>
              <a:rPr lang="fr-FR" sz="1800" i="1" dirty="0" err="1" smtClean="0">
                <a:solidFill>
                  <a:schemeClr val="bg1">
                    <a:lumMod val="65000"/>
                  </a:schemeClr>
                </a:solidFill>
              </a:rPr>
              <a:t>holtz@supagro.fr</a:t>
            </a:r>
            <a:endParaRPr lang="fr-FR" sz="18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548680"/>
            <a:ext cx="1328123" cy="138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4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Let’s </a:t>
            </a:r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speek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 about</a:t>
            </a:r>
            <a:r>
              <a:rPr lang="mr-IN" sz="1600" b="1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75656" y="1772816"/>
            <a:ext cx="41764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Faire une diapo sur toutes les </a:t>
            </a:r>
            <a:r>
              <a:rPr lang="fr-FR" dirty="0" err="1" smtClean="0"/>
              <a:t>ressorces</a:t>
            </a:r>
            <a:r>
              <a:rPr lang="fr-FR" dirty="0" smtClean="0"/>
              <a:t> qui existe pour faire des </a:t>
            </a:r>
            <a:r>
              <a:rPr lang="fr-FR" dirty="0" err="1" smtClean="0"/>
              <a:t>dataviz</a:t>
            </a:r>
            <a:r>
              <a:rPr lang="fr-FR" dirty="0" smtClean="0"/>
              <a:t>: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Excel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Qlikview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Plateforme en ligne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R python: ligne de commande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-&gt; voir le </a:t>
            </a:r>
            <a:r>
              <a:rPr lang="fr-FR" dirty="0" err="1" smtClean="0"/>
              <a:t>ppt</a:t>
            </a:r>
            <a:r>
              <a:rPr lang="fr-FR" dirty="0" smtClean="0"/>
              <a:t> du mec qui fait la </a:t>
            </a:r>
            <a:r>
              <a:rPr lang="fr-FR" dirty="0" err="1" smtClean="0"/>
              <a:t>conf</a:t>
            </a:r>
            <a:r>
              <a:rPr lang="fr-FR" dirty="0" smtClean="0"/>
              <a:t> a </a:t>
            </a:r>
            <a:r>
              <a:rPr lang="fr-FR" dirty="0" err="1" smtClean="0"/>
              <a:t>supagro</a:t>
            </a:r>
            <a:r>
              <a:rPr lang="fr-FR" dirty="0" smtClean="0"/>
              <a:t> pour ses ressources.</a:t>
            </a:r>
          </a:p>
          <a:p>
            <a:pPr marL="742950" lvl="1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698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Let’s </a:t>
            </a:r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speek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 about</a:t>
            </a:r>
            <a:r>
              <a:rPr lang="mr-IN" sz="1600" b="1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91680" y="620688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R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2286000" y="1028343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</a:t>
            </a:r>
            <a:r>
              <a:rPr lang="fr-FR" b="1" dirty="0" err="1"/>
              <a:t>is</a:t>
            </a:r>
            <a:r>
              <a:rPr lang="fr-FR" b="1" dirty="0"/>
              <a:t> R?</a:t>
            </a:r>
          </a:p>
          <a:p>
            <a:r>
              <a:rPr lang="fr-FR" b="1" dirty="0"/>
              <a:t>R </a:t>
            </a:r>
            <a:r>
              <a:rPr lang="fr-FR" b="1" dirty="0" err="1"/>
              <a:t>Language</a:t>
            </a:r>
            <a:r>
              <a:rPr lang="fr-FR" b="1" dirty="0"/>
              <a:t> </a:t>
            </a:r>
            <a:r>
              <a:rPr lang="fr-FR" b="1" dirty="0" err="1"/>
              <a:t>Origins</a:t>
            </a:r>
            <a:endParaRPr lang="fr-FR" b="1" dirty="0"/>
          </a:p>
          <a:p>
            <a:pPr>
              <a:buFont typeface="Arial" charset="0"/>
              <a:buChar char="•"/>
            </a:pPr>
            <a:r>
              <a:rPr lang="fr-FR" dirty="0"/>
              <a:t>A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for </a:t>
            </a:r>
            <a:r>
              <a:rPr lang="fr-FR" dirty="0" err="1"/>
              <a:t>statistical</a:t>
            </a:r>
            <a:r>
              <a:rPr lang="fr-FR" dirty="0"/>
              <a:t> </a:t>
            </a:r>
            <a:r>
              <a:rPr lang="fr-FR" dirty="0" err="1"/>
              <a:t>computing</a:t>
            </a:r>
            <a:endParaRPr lang="fr-FR" dirty="0"/>
          </a:p>
          <a:p>
            <a:pPr>
              <a:buFont typeface="Arial" charset="0"/>
              <a:buChar char="•"/>
            </a:pPr>
            <a:r>
              <a:rPr lang="fr-FR" dirty="0"/>
              <a:t>An </a:t>
            </a:r>
            <a:r>
              <a:rPr lang="fr-FR" dirty="0" err="1"/>
              <a:t>ecosystem</a:t>
            </a:r>
            <a:r>
              <a:rPr lang="fr-FR" dirty="0"/>
              <a:t> of packages and </a:t>
            </a:r>
            <a:r>
              <a:rPr lang="fr-FR" dirty="0" err="1"/>
              <a:t>systems</a:t>
            </a:r>
            <a:endParaRPr lang="fr-FR" dirty="0"/>
          </a:p>
          <a:p>
            <a:pPr>
              <a:buFont typeface="Arial" charset="0"/>
              <a:buChar char="•"/>
            </a:pPr>
            <a:r>
              <a:rPr lang="fr-FR" dirty="0"/>
              <a:t>Born in 1993, first release in 1997</a:t>
            </a:r>
          </a:p>
          <a:p>
            <a:pPr>
              <a:buFont typeface="Arial" charset="0"/>
              <a:buChar char="•"/>
            </a:pPr>
            <a:r>
              <a:rPr lang="fr-FR" dirty="0" err="1"/>
              <a:t>Based</a:t>
            </a:r>
            <a:r>
              <a:rPr lang="fr-FR" dirty="0"/>
              <a:t> on S (1974), an interface for Fortran </a:t>
            </a:r>
            <a:r>
              <a:rPr lang="fr-FR" dirty="0" err="1"/>
              <a:t>statistical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  <a:p>
            <a:pPr>
              <a:buFont typeface="Arial" charset="0"/>
              <a:buChar char="•"/>
            </a:pPr>
            <a:r>
              <a:rPr lang="fr-FR" dirty="0"/>
              <a:t>Open source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academic</a:t>
            </a:r>
            <a:r>
              <a:rPr lang="fr-FR" dirty="0"/>
              <a:t> </a:t>
            </a:r>
            <a:r>
              <a:rPr lang="fr-FR" dirty="0" err="1"/>
              <a:t>roots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549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Let’s </a:t>
            </a:r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speek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 about</a:t>
            </a:r>
            <a:r>
              <a:rPr lang="mr-IN" sz="1600" b="1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75656" y="620688"/>
            <a:ext cx="53285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Pourquoi R?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Une ligne de code = 2h </a:t>
            </a:r>
            <a:r>
              <a:rPr lang="fr-FR" dirty="0" err="1" smtClean="0"/>
              <a:t>d’excel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Reproductiilité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Communauté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Librairies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Capacité graphiques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Popularité augmente: courbe du </a:t>
            </a:r>
            <a:r>
              <a:rPr lang="fr-FR" dirty="0" err="1" smtClean="0"/>
              <a:t>nbr</a:t>
            </a:r>
            <a:r>
              <a:rPr lang="fr-FR" dirty="0" smtClean="0"/>
              <a:t> de package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-1548680" y="2132856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/>
              <a:t>Reproducibility</a:t>
            </a:r>
            <a:endParaRPr lang="fr-FR" b="1" dirty="0"/>
          </a:p>
          <a:p>
            <a:pPr>
              <a:buFont typeface="Arial" charset="0"/>
              <a:buChar char="•"/>
            </a:pPr>
            <a:r>
              <a:rPr lang="fr-FR" dirty="0"/>
              <a:t>Share </a:t>
            </a:r>
            <a:r>
              <a:rPr lang="fr-FR" dirty="0" err="1"/>
              <a:t>your</a:t>
            </a:r>
            <a:r>
              <a:rPr lang="fr-FR" dirty="0"/>
              <a:t> data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i="1" dirty="0" err="1"/>
              <a:t>process</a:t>
            </a:r>
            <a:r>
              <a:rPr lang="fr-FR" dirty="0"/>
              <a:t>, not </a:t>
            </a:r>
            <a:r>
              <a:rPr lang="fr-FR" dirty="0" err="1"/>
              <a:t>just</a:t>
            </a:r>
            <a:r>
              <a:rPr lang="fr-FR" dirty="0"/>
              <a:t> the final </a:t>
            </a:r>
            <a:r>
              <a:rPr lang="fr-FR" dirty="0" err="1"/>
              <a:t>product</a:t>
            </a:r>
            <a:endParaRPr lang="fr-FR" dirty="0"/>
          </a:p>
          <a:p>
            <a:pPr>
              <a:buFont typeface="Arial" charset="0"/>
              <a:buChar char="•"/>
            </a:pP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repeated</a:t>
            </a:r>
            <a:r>
              <a:rPr lang="fr-FR" dirty="0"/>
              <a:t>, </a:t>
            </a:r>
            <a:r>
              <a:rPr lang="fr-FR" dirty="0" err="1"/>
              <a:t>start</a:t>
            </a:r>
            <a:r>
              <a:rPr lang="fr-FR" dirty="0"/>
              <a:t> to finish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Validation of </a:t>
            </a:r>
            <a:r>
              <a:rPr lang="fr-FR" dirty="0" err="1"/>
              <a:t>results</a:t>
            </a:r>
            <a:r>
              <a:rPr lang="fr-FR" dirty="0"/>
              <a:t> by </a:t>
            </a:r>
            <a:r>
              <a:rPr lang="fr-FR" dirty="0" err="1"/>
              <a:t>others</a:t>
            </a:r>
            <a:endParaRPr lang="fr-FR" dirty="0"/>
          </a:p>
          <a:p>
            <a:pPr marL="742950" lvl="1" indent="-285750">
              <a:buFont typeface="Arial" charset="0"/>
              <a:buChar char="•"/>
            </a:pPr>
            <a:r>
              <a:rPr lang="fr-FR" dirty="0" err="1"/>
              <a:t>Re-run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data changes</a:t>
            </a:r>
          </a:p>
          <a:p>
            <a:pPr>
              <a:buFont typeface="Arial" charset="0"/>
              <a:buChar char="•"/>
            </a:pPr>
            <a:r>
              <a:rPr lang="fr-FR" dirty="0"/>
              <a:t>R scripts are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 err="1"/>
              <a:t>Amenable</a:t>
            </a:r>
            <a:r>
              <a:rPr lang="fr-FR" dirty="0"/>
              <a:t> to version control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share</a:t>
            </a:r>
            <a:r>
              <a:rPr lang="fr-FR" dirty="0"/>
              <a:t>, combine, </a:t>
            </a:r>
            <a:r>
              <a:rPr lang="fr-FR" dirty="0" err="1"/>
              <a:t>edit</a:t>
            </a:r>
            <a:r>
              <a:rPr lang="fr-FR" dirty="0"/>
              <a:t>, remix</a:t>
            </a:r>
          </a:p>
        </p:txBody>
      </p:sp>
      <p:sp>
        <p:nvSpPr>
          <p:cNvPr id="4" name="Rectangle 3"/>
          <p:cNvSpPr/>
          <p:nvPr/>
        </p:nvSpPr>
        <p:spPr>
          <a:xfrm>
            <a:off x="6444208" y="306896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/>
              <a:t>Ecosystem</a:t>
            </a:r>
            <a:r>
              <a:rPr lang="fr-FR" b="1" dirty="0"/>
              <a:t> (data pipeline)</a:t>
            </a:r>
          </a:p>
          <a:p>
            <a:pPr>
              <a:buFont typeface="Arial" charset="0"/>
              <a:buChar char="•"/>
            </a:pPr>
            <a:r>
              <a:rPr lang="fr-FR" dirty="0"/>
              <a:t>Data import (</a:t>
            </a:r>
            <a:r>
              <a:rPr lang="fr-FR" dirty="0" err="1"/>
              <a:t>readxl</a:t>
            </a:r>
            <a:r>
              <a:rPr lang="fr-FR" dirty="0"/>
              <a:t>, </a:t>
            </a:r>
            <a:r>
              <a:rPr lang="fr-FR" dirty="0" err="1"/>
              <a:t>rodbc</a:t>
            </a:r>
            <a:r>
              <a:rPr lang="fr-FR" dirty="0"/>
              <a:t>, </a:t>
            </a:r>
            <a:r>
              <a:rPr lang="fr-FR" dirty="0" err="1"/>
              <a:t>rvest</a:t>
            </a:r>
            <a:r>
              <a:rPr lang="fr-FR" dirty="0"/>
              <a:t>)</a:t>
            </a:r>
          </a:p>
          <a:p>
            <a:pPr>
              <a:buFont typeface="Arial" charset="0"/>
              <a:buChar char="•"/>
            </a:pPr>
            <a:r>
              <a:rPr lang="fr-FR" dirty="0"/>
              <a:t>Data </a:t>
            </a:r>
            <a:r>
              <a:rPr lang="fr-FR" dirty="0" err="1"/>
              <a:t>tidying</a:t>
            </a:r>
            <a:r>
              <a:rPr lang="fr-FR" dirty="0"/>
              <a:t>, transformation (</a:t>
            </a:r>
            <a:r>
              <a:rPr lang="fr-FR" dirty="0" err="1"/>
              <a:t>dplyr</a:t>
            </a:r>
            <a:r>
              <a:rPr lang="fr-FR" dirty="0"/>
              <a:t>, </a:t>
            </a:r>
            <a:r>
              <a:rPr lang="fr-FR" dirty="0" err="1"/>
              <a:t>tidyr</a:t>
            </a:r>
            <a:r>
              <a:rPr lang="fr-FR" dirty="0"/>
              <a:t>)</a:t>
            </a:r>
          </a:p>
          <a:p>
            <a:pPr>
              <a:buFont typeface="Arial" charset="0"/>
              <a:buChar char="•"/>
            </a:pP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modeling</a:t>
            </a:r>
            <a:r>
              <a:rPr lang="fr-FR" dirty="0"/>
              <a:t>, simulation (</a:t>
            </a:r>
            <a:r>
              <a:rPr lang="fr-FR" dirty="0" err="1"/>
              <a:t>various</a:t>
            </a:r>
            <a:r>
              <a:rPr lang="fr-FR" dirty="0"/>
              <a:t>)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 err="1"/>
              <a:t>Many</a:t>
            </a:r>
            <a:r>
              <a:rPr lang="fr-FR" dirty="0"/>
              <a:t> new </a:t>
            </a:r>
            <a:r>
              <a:rPr lang="fr-FR" dirty="0" err="1"/>
              <a:t>stats</a:t>
            </a:r>
            <a:r>
              <a:rPr lang="fr-FR" dirty="0"/>
              <a:t> </a:t>
            </a:r>
            <a:r>
              <a:rPr lang="fr-FR" dirty="0" err="1"/>
              <a:t>tools</a:t>
            </a:r>
            <a:r>
              <a:rPr lang="fr-FR" dirty="0"/>
              <a:t> are in R first</a:t>
            </a:r>
          </a:p>
          <a:p>
            <a:pPr>
              <a:buFont typeface="Arial" charset="0"/>
              <a:buChar char="•"/>
            </a:pPr>
            <a:r>
              <a:rPr lang="fr-FR" dirty="0" err="1"/>
              <a:t>Visualization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(</a:t>
            </a:r>
            <a:r>
              <a:rPr lang="fr-FR" dirty="0" err="1"/>
              <a:t>ggplot</a:t>
            </a:r>
            <a:r>
              <a:rPr lang="fr-FR" dirty="0"/>
              <a:t>, </a:t>
            </a:r>
            <a:r>
              <a:rPr lang="fr-FR" dirty="0" err="1"/>
              <a:t>htmlwidgets</a:t>
            </a:r>
            <a:r>
              <a:rPr lang="fr-FR" dirty="0"/>
              <a:t>)</a:t>
            </a:r>
          </a:p>
          <a:p>
            <a:pPr>
              <a:buFont typeface="Arial" charset="0"/>
              <a:buChar char="•"/>
            </a:pPr>
            <a:r>
              <a:rPr lang="fr-FR" dirty="0" err="1"/>
              <a:t>Reporting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(</a:t>
            </a:r>
            <a:r>
              <a:rPr lang="fr-FR" dirty="0" err="1"/>
              <a:t>knitr</a:t>
            </a:r>
            <a:r>
              <a:rPr lang="fr-FR" dirty="0"/>
              <a:t>, </a:t>
            </a:r>
            <a:r>
              <a:rPr lang="fr-FR" dirty="0" err="1"/>
              <a:t>rmarkdown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379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Let’s </a:t>
            </a:r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speek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 about</a:t>
            </a:r>
            <a:r>
              <a:rPr lang="mr-IN" sz="1600" b="1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0" y="31058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/>
              <a:t>Enchainer des exemples d’autres types de graphique sous R pour montrer les possibilités.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33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Let’s </a:t>
            </a:r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speek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 about</a:t>
            </a:r>
            <a:r>
              <a:rPr lang="mr-IN" sz="1600" b="1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07704" y="1484784"/>
            <a:ext cx="13681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Etude de cas, description des données</a:t>
            </a:r>
          </a:p>
          <a:p>
            <a:endParaRPr lang="fr-FR" dirty="0"/>
          </a:p>
          <a:p>
            <a:r>
              <a:rPr lang="fr-FR" dirty="0" smtClean="0"/>
              <a:t>Données </a:t>
            </a:r>
            <a:r>
              <a:rPr lang="fr-FR" dirty="0" err="1" smtClean="0"/>
              <a:t>gapminder</a:t>
            </a:r>
            <a:r>
              <a:rPr lang="fr-FR" dirty="0" smtClean="0"/>
              <a:t> du package </a:t>
            </a:r>
            <a:r>
              <a:rPr lang="fr-FR" dirty="0" err="1" smtClean="0"/>
              <a:t>gapminder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389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-61645"/>
            <a:ext cx="824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Let’s </a:t>
            </a:r>
            <a:r>
              <a:rPr lang="en-CA" sz="1600" b="1" dirty="0" err="1" smtClean="0">
                <a:solidFill>
                  <a:schemeClr val="bg2">
                    <a:lumMod val="25000"/>
                  </a:schemeClr>
                </a:solidFill>
              </a:rPr>
              <a:t>speek</a:t>
            </a:r>
            <a:r>
              <a:rPr lang="en-CA" sz="1600" b="1" dirty="0" smtClean="0">
                <a:solidFill>
                  <a:schemeClr val="bg2">
                    <a:lumMod val="25000"/>
                  </a:schemeClr>
                </a:solidFill>
              </a:rPr>
              <a:t> about</a:t>
            </a:r>
            <a:r>
              <a:rPr lang="mr-IN" sz="1600" b="1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CA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403648" y="2060848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Etudes de cas, graph simple, on a déjà plein d’info!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835696" y="3933056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plot(</a:t>
            </a:r>
            <a:r>
              <a:rPr lang="fr-FR" dirty="0" err="1"/>
              <a:t>gapminder$lifeExp</a:t>
            </a:r>
            <a:r>
              <a:rPr lang="fr-FR" dirty="0"/>
              <a:t> , </a:t>
            </a:r>
            <a:r>
              <a:rPr lang="fr-FR" dirty="0" err="1"/>
              <a:t>gapminder$gdpPercap</a:t>
            </a:r>
            <a:r>
              <a:rPr lang="fr-FR" dirty="0"/>
              <a:t>)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817767" y="5254877"/>
            <a:ext cx="5878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C’est cool mais maintenant il faut le customiser un peux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474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250026</TotalTime>
  <Words>1526</Words>
  <Application>Microsoft Macintosh PowerPoint</Application>
  <PresentationFormat>Présentation à l'écran (4:3)</PresentationFormat>
  <Paragraphs>318</Paragraphs>
  <Slides>33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9" baseType="lpstr">
      <vt:lpstr>Calibri</vt:lpstr>
      <vt:lpstr>Mangal</vt:lpstr>
      <vt:lpstr>ＭＳ Ｐゴシック</vt:lpstr>
      <vt:lpstr>Wingdings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clinigenetics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</dc:title>
  <dc:creator>ranwez</dc:creator>
  <cp:lastModifiedBy>Utilisateur de Microsoft Office</cp:lastModifiedBy>
  <cp:revision>1487</cp:revision>
  <cp:lastPrinted>2016-04-04T07:41:55Z</cp:lastPrinted>
  <dcterms:created xsi:type="dcterms:W3CDTF">2013-10-16T07:09:11Z</dcterms:created>
  <dcterms:modified xsi:type="dcterms:W3CDTF">2017-04-14T09:06:22Z</dcterms:modified>
</cp:coreProperties>
</file>